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theme+xml" PartName="/ppt/theme/theme3.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7772400" cy="100584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12.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2.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n"/>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n"/>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46fb6a89ef1af74d_0: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46fb6a89ef1af74d_0: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4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5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5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5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5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5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5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5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5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6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6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6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80"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s-CO"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8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8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8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s-CO"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8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9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28"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s-C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9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9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9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9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10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10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10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10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10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10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10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11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11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11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11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11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3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3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3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s-CO"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3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3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4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4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FFFFFF"/>
              </a:solidFill>
              <a:latin typeface="Trebuchet MS"/>
            </a:endParaRPr>
          </a:p>
        </p:txBody>
      </p:sp>
      <p:sp>
        <p:nvSpPr>
          <p:cNvPr id="4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4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
        <p:nvSpPr>
          <p:cNvPr id="4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1800" b="0" strike="noStrike" spc="-1">
              <a:solidFill>
                <a:srgbClr val="FFFFFF"/>
              </a:solid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3C43"/>
        </a:solidFill>
        <a:effectLst/>
      </p:bgPr>
    </p:bg>
    <p:spTree>
      <p:nvGrpSpPr>
        <p:cNvPr id="1" name=""/>
        <p:cNvGrpSpPr/>
        <p:nvPr/>
      </p:nvGrpSpPr>
      <p:grpSpPr>
        <a:xfrm>
          <a:off x="0" y="0"/>
          <a:ext cx="0" cy="0"/>
          <a:chOff x="0" y="0"/>
          <a:chExt cx="0" cy="0"/>
        </a:xfrm>
      </p:grpSpPr>
      <p:grpSp>
        <p:nvGrpSpPr>
          <p:cNvPr id="27" name="Group 1"/>
          <p:cNvGrpSpPr/>
          <p:nvPr/>
        </p:nvGrpSpPr>
        <p:grpSpPr>
          <a:xfrm>
            <a:off x="0" y="-8640"/>
            <a:ext cx="12191760" cy="6866640"/>
            <a:chOff x="0" y="-8640"/>
            <a:chExt cx="12191760" cy="6866640"/>
          </a:xfrm>
        </p:grpSpPr>
        <p:sp>
          <p:nvSpPr>
            <p:cNvPr id="28" name="Line 2"/>
            <p:cNvSpPr/>
            <p:nvPr/>
          </p:nvSpPr>
          <p:spPr>
            <a:xfrm>
              <a:off x="9370800" y="0"/>
              <a:ext cx="1219320" cy="6858000"/>
            </a:xfrm>
            <a:prstGeom prst="line">
              <a:avLst/>
            </a:prstGeom>
            <a:ln w="9360">
              <a:solidFill>
                <a:schemeClr val="bg1">
                  <a:lumMod val="85000"/>
                  <a:lumOff val="15000"/>
                </a:schemeClr>
              </a:solidFill>
              <a:round/>
            </a:ln>
          </p:spPr>
          <p:style>
            <a:lnRef idx="2">
              <a:schemeClr val="accent1"/>
            </a:lnRef>
            <a:fillRef idx="0">
              <a:schemeClr val="accent1"/>
            </a:fillRef>
            <a:effectRef idx="1">
              <a:schemeClr val="accent1"/>
            </a:effectRef>
            <a:fontRef idx="minor"/>
          </p:style>
        </p:sp>
        <p:sp>
          <p:nvSpPr>
            <p:cNvPr id="2" name="Line 3"/>
            <p:cNvSpPr/>
            <p:nvPr/>
          </p:nvSpPr>
          <p:spPr>
            <a:xfrm flipH="1">
              <a:off x="7425000" y="3681360"/>
              <a:ext cx="4763520" cy="3176640"/>
            </a:xfrm>
            <a:prstGeom prst="line">
              <a:avLst/>
            </a:prstGeom>
            <a:ln w="9360">
              <a:solidFill>
                <a:schemeClr val="bg1">
                  <a:lumMod val="85000"/>
                  <a:lumOff val="15000"/>
                </a:schemeClr>
              </a:solidFill>
              <a:round/>
            </a:ln>
          </p:spPr>
          <p:style>
            <a:lnRef idx="2">
              <a:schemeClr val="accent1"/>
            </a:lnRef>
            <a:fillRef idx="0">
              <a:schemeClr val="accent1"/>
            </a:fillRef>
            <a:effectRef idx="1">
              <a:schemeClr val="accent1"/>
            </a:effectRef>
            <a:fontRef idx="minor"/>
          </p:style>
        </p:sp>
        <p:sp>
          <p:nvSpPr>
            <p:cNvPr id="3"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CustomShape 1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CustomShape 11"/>
            <p:cNvSpPr/>
            <p:nvPr/>
          </p:nvSpPr>
          <p:spPr>
            <a:xfrm>
              <a:off x="0" y="4013280"/>
              <a:ext cx="448200" cy="2844360"/>
            </a:xfrm>
            <a:prstGeom prst="triangle">
              <a:avLst>
                <a:gd name="adj" fmla="val 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1" name="Group 12"/>
          <p:cNvGrpSpPr/>
          <p:nvPr/>
        </p:nvGrpSpPr>
        <p:grpSpPr>
          <a:xfrm>
            <a:off x="360" y="-8640"/>
            <a:ext cx="12191400" cy="6866640"/>
            <a:chOff x="360" y="-8640"/>
            <a:chExt cx="12191400" cy="6866640"/>
          </a:xfrm>
        </p:grpSpPr>
        <p:sp>
          <p:nvSpPr>
            <p:cNvPr id="12" name="Line 13"/>
            <p:cNvSpPr/>
            <p:nvPr/>
          </p:nvSpPr>
          <p:spPr>
            <a:xfrm>
              <a:off x="9370800" y="0"/>
              <a:ext cx="1219320" cy="6858000"/>
            </a:xfrm>
            <a:prstGeom prst="line">
              <a:avLst/>
            </a:prstGeom>
            <a:ln w="9360">
              <a:solidFill>
                <a:schemeClr val="bg1">
                  <a:lumMod val="85000"/>
                  <a:lumOff val="15000"/>
                </a:schemeClr>
              </a:solidFill>
              <a:round/>
            </a:ln>
          </p:spPr>
          <p:style>
            <a:lnRef idx="2">
              <a:schemeClr val="accent1"/>
            </a:lnRef>
            <a:fillRef idx="0">
              <a:schemeClr val="accent1"/>
            </a:fillRef>
            <a:effectRef idx="1">
              <a:schemeClr val="accent1"/>
            </a:effectRef>
            <a:fontRef idx="minor"/>
          </p:style>
        </p:sp>
        <p:sp>
          <p:nvSpPr>
            <p:cNvPr id="13" name="Line 14"/>
            <p:cNvSpPr/>
            <p:nvPr/>
          </p:nvSpPr>
          <p:spPr>
            <a:xfrm flipH="1">
              <a:off x="7425000" y="3681360"/>
              <a:ext cx="4763520" cy="3176640"/>
            </a:xfrm>
            <a:prstGeom prst="line">
              <a:avLst/>
            </a:prstGeom>
            <a:ln w="9360">
              <a:solidFill>
                <a:schemeClr val="bg1">
                  <a:lumMod val="85000"/>
                  <a:lumOff val="15000"/>
                </a:schemeClr>
              </a:solidFill>
              <a:round/>
            </a:ln>
          </p:spPr>
          <p:style>
            <a:lnRef idx="2">
              <a:schemeClr val="accent1"/>
            </a:lnRef>
            <a:fillRef idx="0">
              <a:schemeClr val="accent1"/>
            </a:fillRef>
            <a:effectRef idx="1">
              <a:schemeClr val="accent1"/>
            </a:effectRef>
            <a:fontRef idx="minor"/>
          </p:style>
        </p:sp>
        <p:sp>
          <p:nvSpPr>
            <p:cNvPr id="14" name="CustomShape 15"/>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 name="CustomShape 16"/>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 name="CustomShape 17"/>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CustomShape 18"/>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 name="CustomShape 19"/>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CustomShape 20"/>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CustomShape 21"/>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 name="CustomShape 22"/>
            <p:cNvSpPr/>
            <p:nvPr/>
          </p:nvSpPr>
          <p:spPr>
            <a:xfrm rot="10800000">
              <a:off x="360" y="360"/>
              <a:ext cx="842400" cy="5665680"/>
            </a:xfrm>
            <a:prstGeom prst="triangle">
              <a:avLst>
                <a:gd name="adj" fmla="val 10000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2" name="PlaceHolder 23"/>
          <p:cNvSpPr>
            <a:spLocks noGrp="1"/>
          </p:cNvSpPr>
          <p:nvPr>
            <p:ph type="title"/>
          </p:nvPr>
        </p:nvSpPr>
        <p:spPr>
          <a:xfrm>
            <a:off x="1506960" y="2404440"/>
            <a:ext cx="7766640" cy="1645920"/>
          </a:xfrm>
          <a:prstGeom prst="rect">
            <a:avLst/>
          </a:prstGeom>
        </p:spPr>
        <p:txBody>
          <a:bodyPr anchor="b">
            <a:noAutofit/>
          </a:bodyPr>
          <a:lstStyle/>
          <a:p>
            <a:pPr algn="r">
              <a:lnSpc>
                <a:spcPct val="100000"/>
              </a:lnSpc>
            </a:pPr>
            <a:r>
              <a:rPr lang="en-US" sz="5400" b="0" strike="noStrike" spc="-1">
                <a:solidFill>
                  <a:srgbClr val="90C226"/>
                </a:solidFill>
                <a:latin typeface="Trebuchet MS"/>
              </a:rPr>
              <a:t>Haga clic para modificar el estilo de título del patrón</a:t>
            </a:r>
            <a:endParaRPr lang="en-US" sz="5400" b="0" strike="noStrike" spc="-1">
              <a:solidFill>
                <a:srgbClr val="FFFFFF"/>
              </a:solidFill>
              <a:latin typeface="Trebuchet MS"/>
            </a:endParaRPr>
          </a:p>
        </p:txBody>
      </p:sp>
      <p:sp>
        <p:nvSpPr>
          <p:cNvPr id="23" name="PlaceHolder 24"/>
          <p:cNvSpPr>
            <a:spLocks noGrp="1"/>
          </p:cNvSpPr>
          <p:nvPr>
            <p:ph type="dt"/>
          </p:nvPr>
        </p:nvSpPr>
        <p:spPr>
          <a:xfrm>
            <a:off x="7205040" y="6041520"/>
            <a:ext cx="911520" cy="364680"/>
          </a:xfrm>
          <a:prstGeom prst="rect">
            <a:avLst/>
          </a:prstGeom>
        </p:spPr>
        <p:txBody>
          <a:bodyPr anchor="ctr">
            <a:noAutofit/>
          </a:bodyPr>
          <a:lstStyle/>
          <a:p>
            <a:pPr algn="r">
              <a:lnSpc>
                <a:spcPct val="100000"/>
              </a:lnSpc>
            </a:pPr>
            <a:fld id="{88F2D2D6-A8EC-49FF-9772-AD63AB09337F}" type="datetime">
              <a:rPr lang="es-CO" sz="900" b="0" strike="noStrike" spc="-1">
                <a:solidFill>
                  <a:srgbClr val="FFFFFF"/>
                </a:solidFill>
                <a:latin typeface="Trebuchet MS"/>
              </a:rPr>
              <a:t>1/10/2021</a:t>
            </a:fld>
            <a:endParaRPr lang="es-CO" sz="900" b="0" strike="noStrike" spc="-1">
              <a:latin typeface="Times New Roman"/>
            </a:endParaRPr>
          </a:p>
        </p:txBody>
      </p:sp>
      <p:sp>
        <p:nvSpPr>
          <p:cNvPr id="24" name="PlaceHolder 25"/>
          <p:cNvSpPr>
            <a:spLocks noGrp="1"/>
          </p:cNvSpPr>
          <p:nvPr>
            <p:ph type="ftr"/>
          </p:nvPr>
        </p:nvSpPr>
        <p:spPr>
          <a:xfrm>
            <a:off x="677160" y="6041520"/>
            <a:ext cx="6297120" cy="364680"/>
          </a:xfrm>
          <a:prstGeom prst="rect">
            <a:avLst/>
          </a:prstGeom>
        </p:spPr>
        <p:txBody>
          <a:bodyPr anchor="ctr">
            <a:noAutofit/>
          </a:bodyPr>
          <a:lstStyle/>
          <a:p>
            <a:endParaRPr lang="es-CO" sz="2400" b="0" strike="noStrike" spc="-1">
              <a:latin typeface="Times New Roman"/>
            </a:endParaRPr>
          </a:p>
        </p:txBody>
      </p:sp>
      <p:sp>
        <p:nvSpPr>
          <p:cNvPr id="25" name="PlaceHolder 26"/>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A0B1D533-EBCB-433C-9772-E3AB413467D8}" type="slidenum">
              <a:rPr lang="es-CO" sz="900" b="0" strike="noStrike" spc="-1">
                <a:solidFill>
                  <a:srgbClr val="90C226"/>
                </a:solidFill>
                <a:latin typeface="Trebuchet MS"/>
              </a:rPr>
              <a:t>‹Nº›</a:t>
            </a:fld>
            <a:endParaRPr lang="es-CO" sz="900" b="0" strike="noStrike" spc="-1">
              <a:latin typeface="Times New Roman"/>
            </a:endParaRPr>
          </a:p>
        </p:txBody>
      </p:sp>
      <p:sp>
        <p:nvSpPr>
          <p:cNvPr id="26" name="PlaceHolder 27"/>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1800" b="0" strike="noStrike" spc="-1">
                <a:solidFill>
                  <a:srgbClr val="FFFFFF"/>
                </a:solidFill>
                <a:latin typeface="Trebuchet MS"/>
              </a:rPr>
              <a:t>Pulse para editar el formato de esquema del texto</a:t>
            </a:r>
          </a:p>
          <a:p>
            <a:pPr marL="864000" lvl="1" indent="-324000">
              <a:spcBef>
                <a:spcPts val="1134"/>
              </a:spcBef>
              <a:buClr>
                <a:srgbClr val="FFFFFF"/>
              </a:buClr>
              <a:buSzPct val="75000"/>
              <a:buFont typeface="Symbol" charset="2"/>
              <a:buChar char=""/>
            </a:pPr>
            <a:r>
              <a:rPr lang="en-US" sz="1400" b="0" strike="noStrike" spc="-1">
                <a:solidFill>
                  <a:srgbClr val="FFFFFF"/>
                </a:solidFill>
                <a:latin typeface="Trebuchet MS"/>
              </a:rPr>
              <a:t>Segundo nivel del esquema</a:t>
            </a:r>
          </a:p>
          <a:p>
            <a:pPr marL="1296000" lvl="2" indent="-288000">
              <a:spcBef>
                <a:spcPts val="850"/>
              </a:spcBef>
              <a:buClr>
                <a:srgbClr val="FFFFFF"/>
              </a:buClr>
              <a:buSzPct val="45000"/>
              <a:buFont typeface="Wingdings" charset="2"/>
              <a:buChar char=""/>
            </a:pPr>
            <a:r>
              <a:rPr lang="en-US" sz="1200" b="0" strike="noStrike" spc="-1">
                <a:solidFill>
                  <a:srgbClr val="FFFFFF"/>
                </a:solidFill>
                <a:latin typeface="Trebuchet MS"/>
              </a:rPr>
              <a:t>Tercer nivel del esquema</a:t>
            </a:r>
          </a:p>
          <a:p>
            <a:pPr marL="1728000" lvl="3" indent="-216000">
              <a:spcBef>
                <a:spcPts val="567"/>
              </a:spcBef>
              <a:buClr>
                <a:srgbClr val="FFFFFF"/>
              </a:buClr>
              <a:buSzPct val="75000"/>
              <a:buFont typeface="Symbol" charset="2"/>
              <a:buChar char=""/>
            </a:pPr>
            <a:r>
              <a:rPr lang="en-US" sz="1200" b="0" strike="noStrike" spc="-1">
                <a:solidFill>
                  <a:srgbClr val="FFFFFF"/>
                </a:solidFill>
                <a:latin typeface="Trebuchet MS"/>
              </a:rPr>
              <a:t>Cuarto nivel del esquema</a:t>
            </a:r>
          </a:p>
          <a:p>
            <a:pPr marL="2160000" lvl="4" indent="-216000">
              <a:spcBef>
                <a:spcPts val="283"/>
              </a:spcBef>
              <a:buClr>
                <a:srgbClr val="FFFFFF"/>
              </a:buClr>
              <a:buSzPct val="45000"/>
              <a:buFont typeface="Wingdings" charset="2"/>
              <a:buChar char=""/>
            </a:pPr>
            <a:r>
              <a:rPr lang="en-US" sz="2000" b="0" strike="noStrike" spc="-1">
                <a:solidFill>
                  <a:srgbClr val="FFFFFF"/>
                </a:solidFill>
                <a:latin typeface="Trebuchet MS"/>
              </a:rPr>
              <a:t>Quinto nivel del esquema</a:t>
            </a:r>
          </a:p>
          <a:p>
            <a:pPr marL="2592000" lvl="5" indent="-216000">
              <a:spcBef>
                <a:spcPts val="283"/>
              </a:spcBef>
              <a:buClr>
                <a:srgbClr val="FFFFFF"/>
              </a:buClr>
              <a:buSzPct val="45000"/>
              <a:buFont typeface="Wingdings" charset="2"/>
              <a:buChar char=""/>
            </a:pPr>
            <a:r>
              <a:rPr lang="en-US" sz="2000" b="0" strike="noStrike" spc="-1">
                <a:solidFill>
                  <a:srgbClr val="FFFFFF"/>
                </a:solidFill>
                <a:latin typeface="Trebuchet MS"/>
              </a:rPr>
              <a:t>Sexto nivel del esquema</a:t>
            </a:r>
          </a:p>
          <a:p>
            <a:pPr marL="3024000" lvl="6" indent="-216000">
              <a:spcBef>
                <a:spcPts val="283"/>
              </a:spcBef>
              <a:buClr>
                <a:srgbClr val="FFFFFF"/>
              </a:buClr>
              <a:buSzPct val="45000"/>
              <a:buFont typeface="Wingdings" charset="2"/>
              <a:buChar char=""/>
            </a:pPr>
            <a:r>
              <a:rPr lang="en-US" sz="2000" b="0" strike="noStrike" spc="-1">
                <a:solidFill>
                  <a:srgbClr val="FFFFFF"/>
                </a:solidFill>
                <a:latin typeface="Trebuchet MS"/>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C3C43"/>
        </a:solidFill>
        <a:effectLst/>
      </p:bgPr>
    </p:bg>
    <p:spTree>
      <p:nvGrpSpPr>
        <p:cNvPr id="1" name=""/>
        <p:cNvGrpSpPr/>
        <p:nvPr/>
      </p:nvGrpSpPr>
      <p:grpSpPr>
        <a:xfrm>
          <a:off x="0" y="0"/>
          <a:ext cx="0" cy="0"/>
          <a:chOff x="0" y="0"/>
          <a:chExt cx="0" cy="0"/>
        </a:xfrm>
      </p:grpSpPr>
      <p:grpSp>
        <p:nvGrpSpPr>
          <p:cNvPr id="63" name="Group 1"/>
          <p:cNvGrpSpPr/>
          <p:nvPr/>
        </p:nvGrpSpPr>
        <p:grpSpPr>
          <a:xfrm>
            <a:off x="0" y="-8640"/>
            <a:ext cx="12191760" cy="6866640"/>
            <a:chOff x="0" y="-8640"/>
            <a:chExt cx="12191760" cy="6866640"/>
          </a:xfrm>
        </p:grpSpPr>
        <p:sp>
          <p:nvSpPr>
            <p:cNvPr id="64" name="Line 2"/>
            <p:cNvSpPr/>
            <p:nvPr/>
          </p:nvSpPr>
          <p:spPr>
            <a:xfrm>
              <a:off x="9370800" y="0"/>
              <a:ext cx="1219320" cy="6858000"/>
            </a:xfrm>
            <a:prstGeom prst="line">
              <a:avLst/>
            </a:prstGeom>
            <a:ln w="9360">
              <a:solidFill>
                <a:schemeClr val="bg1">
                  <a:lumMod val="85000"/>
                  <a:lumOff val="15000"/>
                </a:schemeClr>
              </a:solidFill>
              <a:round/>
            </a:ln>
          </p:spPr>
          <p:style>
            <a:lnRef idx="2">
              <a:schemeClr val="accent1"/>
            </a:lnRef>
            <a:fillRef idx="0">
              <a:schemeClr val="accent1"/>
            </a:fillRef>
            <a:effectRef idx="1">
              <a:schemeClr val="accent1"/>
            </a:effectRef>
            <a:fontRef idx="minor"/>
          </p:style>
        </p:sp>
        <p:sp>
          <p:nvSpPr>
            <p:cNvPr id="65" name="Line 3"/>
            <p:cNvSpPr/>
            <p:nvPr/>
          </p:nvSpPr>
          <p:spPr>
            <a:xfrm flipH="1">
              <a:off x="7425000" y="3681360"/>
              <a:ext cx="4763520" cy="3176640"/>
            </a:xfrm>
            <a:prstGeom prst="line">
              <a:avLst/>
            </a:prstGeom>
            <a:ln w="9360">
              <a:solidFill>
                <a:schemeClr val="bg1">
                  <a:lumMod val="85000"/>
                  <a:lumOff val="15000"/>
                </a:schemeClr>
              </a:solidFill>
              <a:round/>
            </a:ln>
          </p:spPr>
          <p:style>
            <a:lnRef idx="2">
              <a:schemeClr val="accent1"/>
            </a:lnRef>
            <a:fillRef idx="0">
              <a:schemeClr val="accent1"/>
            </a:fillRef>
            <a:effectRef idx="1">
              <a:schemeClr val="accent1"/>
            </a:effectRef>
            <a:fontRef idx="minor"/>
          </p:style>
        </p:sp>
        <p:sp>
          <p:nvSpPr>
            <p:cNvPr id="66"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8" name="CustomShape 6"/>
            <p:cNvSpPr/>
            <p:nvPr/>
          </p:nvSpPr>
          <p:spPr>
            <a:xfrm>
              <a:off x="8932320" y="3048120"/>
              <a:ext cx="3259440" cy="3809520"/>
            </a:xfrm>
            <a:prstGeom prst="triangle">
              <a:avLst>
                <a:gd name="adj" fmla="val 100000"/>
              </a:avLst>
            </a:prstGeom>
            <a:solidFill>
              <a:schemeClr val="accent2">
                <a:alpha val="72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2" name="CustomShape 10"/>
            <p:cNvSpPr/>
            <p:nvPr/>
          </p:nvSpPr>
          <p:spPr>
            <a:xfrm>
              <a:off x="10371600" y="3589920"/>
              <a:ext cx="1816920" cy="3267720"/>
            </a:xfrm>
            <a:prstGeom prst="triangle">
              <a:avLst>
                <a:gd name="adj" fmla="val 100000"/>
              </a:avLst>
            </a:prstGeom>
            <a:solidFill>
              <a:schemeClr val="accent1">
                <a:alpha val="80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3" name="CustomShape 11"/>
            <p:cNvSpPr/>
            <p:nvPr/>
          </p:nvSpPr>
          <p:spPr>
            <a:xfrm>
              <a:off x="0" y="4013280"/>
              <a:ext cx="448200" cy="2844360"/>
            </a:xfrm>
            <a:prstGeom prst="triangle">
              <a:avLst>
                <a:gd name="adj" fmla="val 0"/>
              </a:avLst>
            </a:prstGeom>
            <a:solidFill>
              <a:schemeClr val="accent1">
                <a:alpha val="85000"/>
              </a:schemeClr>
            </a:solidFill>
            <a:ln>
              <a:noFill/>
            </a:ln>
            <a:effectLst>
              <a:outerShdw blurRad="3810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74" name="PlaceHolder 12"/>
          <p:cNvSpPr>
            <a:spLocks noGrp="1"/>
          </p:cNvSpPr>
          <p:nvPr>
            <p:ph type="dt"/>
          </p:nvPr>
        </p:nvSpPr>
        <p:spPr>
          <a:xfrm>
            <a:off x="7205040" y="6041520"/>
            <a:ext cx="911520" cy="364680"/>
          </a:xfrm>
          <a:prstGeom prst="rect">
            <a:avLst/>
          </a:prstGeom>
        </p:spPr>
        <p:txBody>
          <a:bodyPr anchor="ctr">
            <a:noAutofit/>
          </a:bodyPr>
          <a:lstStyle/>
          <a:p>
            <a:pPr algn="r">
              <a:lnSpc>
                <a:spcPct val="100000"/>
              </a:lnSpc>
            </a:pPr>
            <a:fld id="{BEE174AC-3260-4900-88B0-5B46E4AA164A}" type="datetime">
              <a:rPr lang="es-CO" sz="900" b="0" strike="noStrike" spc="-1">
                <a:solidFill>
                  <a:srgbClr val="FFFFFF"/>
                </a:solidFill>
                <a:latin typeface="Trebuchet MS"/>
              </a:rPr>
              <a:t>1/10/2021</a:t>
            </a:fld>
            <a:endParaRPr lang="es-CO" sz="900" b="0" strike="noStrike" spc="-1">
              <a:latin typeface="Times New Roman"/>
            </a:endParaRPr>
          </a:p>
        </p:txBody>
      </p:sp>
      <p:sp>
        <p:nvSpPr>
          <p:cNvPr id="75" name="PlaceHolder 13"/>
          <p:cNvSpPr>
            <a:spLocks noGrp="1"/>
          </p:cNvSpPr>
          <p:nvPr>
            <p:ph type="ftr"/>
          </p:nvPr>
        </p:nvSpPr>
        <p:spPr>
          <a:xfrm>
            <a:off x="677160" y="6041520"/>
            <a:ext cx="6297120" cy="364680"/>
          </a:xfrm>
          <a:prstGeom prst="rect">
            <a:avLst/>
          </a:prstGeom>
        </p:spPr>
        <p:txBody>
          <a:bodyPr anchor="ctr">
            <a:noAutofit/>
          </a:bodyPr>
          <a:lstStyle/>
          <a:p>
            <a:endParaRPr lang="es-CO" sz="2400" b="0" strike="noStrike" spc="-1">
              <a:latin typeface="Times New Roman"/>
            </a:endParaRPr>
          </a:p>
        </p:txBody>
      </p:sp>
      <p:sp>
        <p:nvSpPr>
          <p:cNvPr id="76" name="PlaceHolder 14"/>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AB530359-C6D1-4A06-8822-FC4A2183850F}" type="slidenum">
              <a:rPr lang="es-CO" sz="900" b="0" strike="noStrike" spc="-1">
                <a:solidFill>
                  <a:srgbClr val="90C226"/>
                </a:solidFill>
                <a:latin typeface="Trebuchet MS"/>
              </a:rPr>
              <a:t>‹Nº›</a:t>
            </a:fld>
            <a:endParaRPr lang="es-CO" sz="900" b="0" strike="noStrike" spc="-1">
              <a:latin typeface="Times New Roman"/>
            </a:endParaRPr>
          </a:p>
        </p:txBody>
      </p:sp>
      <p:sp>
        <p:nvSpPr>
          <p:cNvPr id="77" name="PlaceHolder 15"/>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FFFFFF"/>
                </a:solidFill>
                <a:latin typeface="Trebuchet MS"/>
              </a:rPr>
              <a:t>Pulse para editar el formato del texto de título</a:t>
            </a:r>
          </a:p>
        </p:txBody>
      </p:sp>
      <p:sp>
        <p:nvSpPr>
          <p:cNvPr id="78" name="PlaceHolder 1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1800" b="0" strike="noStrike" spc="-1">
                <a:solidFill>
                  <a:srgbClr val="FFFFFF"/>
                </a:solidFill>
                <a:latin typeface="Trebuchet MS"/>
              </a:rPr>
              <a:t>Pulse para editar el formato de esquema del texto</a:t>
            </a:r>
          </a:p>
          <a:p>
            <a:pPr marL="864000" lvl="1" indent="-324000">
              <a:spcBef>
                <a:spcPts val="1134"/>
              </a:spcBef>
              <a:buClr>
                <a:srgbClr val="FFFFFF"/>
              </a:buClr>
              <a:buSzPct val="75000"/>
              <a:buFont typeface="Symbol" charset="2"/>
              <a:buChar char=""/>
            </a:pPr>
            <a:r>
              <a:rPr lang="en-US" sz="1400" b="0" strike="noStrike" spc="-1">
                <a:solidFill>
                  <a:srgbClr val="FFFFFF"/>
                </a:solidFill>
                <a:latin typeface="Trebuchet MS"/>
              </a:rPr>
              <a:t>Segundo nivel del esquema</a:t>
            </a:r>
          </a:p>
          <a:p>
            <a:pPr marL="1296000" lvl="2" indent="-288000">
              <a:spcBef>
                <a:spcPts val="850"/>
              </a:spcBef>
              <a:buClr>
                <a:srgbClr val="FFFFFF"/>
              </a:buClr>
              <a:buSzPct val="45000"/>
              <a:buFont typeface="Wingdings" charset="2"/>
              <a:buChar char=""/>
            </a:pPr>
            <a:r>
              <a:rPr lang="en-US" sz="1200" b="0" strike="noStrike" spc="-1">
                <a:solidFill>
                  <a:srgbClr val="FFFFFF"/>
                </a:solidFill>
                <a:latin typeface="Trebuchet MS"/>
              </a:rPr>
              <a:t>Tercer nivel del esquema</a:t>
            </a:r>
          </a:p>
          <a:p>
            <a:pPr marL="1728000" lvl="3" indent="-216000">
              <a:spcBef>
                <a:spcPts val="567"/>
              </a:spcBef>
              <a:buClr>
                <a:srgbClr val="FFFFFF"/>
              </a:buClr>
              <a:buSzPct val="75000"/>
              <a:buFont typeface="Symbol" charset="2"/>
              <a:buChar char=""/>
            </a:pPr>
            <a:r>
              <a:rPr lang="en-US" sz="1200" b="0" strike="noStrike" spc="-1">
                <a:solidFill>
                  <a:srgbClr val="FFFFFF"/>
                </a:solidFill>
                <a:latin typeface="Trebuchet MS"/>
              </a:rPr>
              <a:t>Cuarto nivel del esquema</a:t>
            </a:r>
          </a:p>
          <a:p>
            <a:pPr marL="2160000" lvl="4" indent="-216000">
              <a:spcBef>
                <a:spcPts val="283"/>
              </a:spcBef>
              <a:buClr>
                <a:srgbClr val="FFFFFF"/>
              </a:buClr>
              <a:buSzPct val="45000"/>
              <a:buFont typeface="Wingdings" charset="2"/>
              <a:buChar char=""/>
            </a:pPr>
            <a:r>
              <a:rPr lang="en-US" sz="2000" b="0" strike="noStrike" spc="-1">
                <a:solidFill>
                  <a:srgbClr val="FFFFFF"/>
                </a:solidFill>
                <a:latin typeface="Trebuchet MS"/>
              </a:rPr>
              <a:t>Quinto nivel del esquema</a:t>
            </a:r>
          </a:p>
          <a:p>
            <a:pPr marL="2592000" lvl="5" indent="-216000">
              <a:spcBef>
                <a:spcPts val="283"/>
              </a:spcBef>
              <a:buClr>
                <a:srgbClr val="FFFFFF"/>
              </a:buClr>
              <a:buSzPct val="45000"/>
              <a:buFont typeface="Wingdings" charset="2"/>
              <a:buChar char=""/>
            </a:pPr>
            <a:r>
              <a:rPr lang="en-US" sz="2000" b="0" strike="noStrike" spc="-1">
                <a:solidFill>
                  <a:srgbClr val="FFFFFF"/>
                </a:solidFill>
                <a:latin typeface="Trebuchet MS"/>
              </a:rPr>
              <a:t>Sexto nivel del esquema</a:t>
            </a:r>
          </a:p>
          <a:p>
            <a:pPr marL="3024000" lvl="6" indent="-216000">
              <a:spcBef>
                <a:spcPts val="283"/>
              </a:spcBef>
              <a:buClr>
                <a:srgbClr val="FFFFFF"/>
              </a:buClr>
              <a:buSzPct val="45000"/>
              <a:buFont typeface="Wingdings" charset="2"/>
              <a:buChar char=""/>
            </a:pPr>
            <a:r>
              <a:rPr lang="en-US" sz="2000" b="0" strike="noStrike" spc="-1">
                <a:solidFill>
                  <a:srgbClr val="FFFFFF"/>
                </a:solidFill>
                <a:latin typeface="Trebuchet MS"/>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2070360" y="1976040"/>
            <a:ext cx="7146720" cy="252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O" sz="8000" b="1" strike="noStrike" spc="-1">
                <a:solidFill>
                  <a:srgbClr val="FFFFFF"/>
                </a:solidFill>
                <a:latin typeface="Arial"/>
              </a:rPr>
              <a:t>Formalización Financiera.</a:t>
            </a:r>
            <a:endParaRPr lang="es-CO" sz="8000" b="0" strike="noStrike" spc="-1">
              <a:latin typeface="Arial"/>
            </a:endParaRPr>
          </a:p>
        </p:txBody>
      </p:sp>
      <p:pic>
        <p:nvPicPr>
          <p:cNvPr id="116" name="Picture 2"/>
          <p:cNvPicPr/>
          <p:nvPr/>
        </p:nvPicPr>
        <p:blipFill>
          <a:blip r:embed="rId2"/>
          <a:stretch/>
        </p:blipFill>
        <p:spPr>
          <a:xfrm>
            <a:off x="8234280" y="4469040"/>
            <a:ext cx="3458880" cy="2106000"/>
          </a:xfrm>
          <a:prstGeom prst="rect">
            <a:avLst/>
          </a:prstGeom>
          <a:ln>
            <a:noFill/>
          </a:ln>
        </p:spPr>
      </p:pic>
      <p:pic>
        <p:nvPicPr>
          <p:cNvPr id="117" name="Picture 4"/>
          <p:cNvPicPr/>
          <p:nvPr/>
        </p:nvPicPr>
        <p:blipFill>
          <a:blip r:embed="rId3"/>
          <a:stretch/>
        </p:blipFill>
        <p:spPr>
          <a:xfrm>
            <a:off x="419400" y="4530600"/>
            <a:ext cx="3826440" cy="2044440"/>
          </a:xfrm>
          <a:prstGeom prst="rect">
            <a:avLst/>
          </a:prstGeom>
          <a:ln>
            <a:noFill/>
          </a:ln>
        </p:spPr>
      </p:pic>
      <p:pic>
        <p:nvPicPr>
          <p:cNvPr id="118" name="Picture 6"/>
          <p:cNvPicPr/>
          <p:nvPr/>
        </p:nvPicPr>
        <p:blipFill>
          <a:blip r:embed="rId4"/>
          <a:stretch/>
        </p:blipFill>
        <p:spPr>
          <a:xfrm>
            <a:off x="6526800" y="269640"/>
            <a:ext cx="3688920" cy="1706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1828800" y="388800"/>
            <a:ext cx="883872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O" sz="5400" b="1" strike="noStrike" spc="-1">
                <a:solidFill>
                  <a:srgbClr val="FFFFFF"/>
                </a:solidFill>
                <a:latin typeface="Arial"/>
              </a:rPr>
              <a:t>Simulaciones de crédito en las bancas</a:t>
            </a:r>
            <a:endParaRPr lang="es-CO" sz="5400" b="0" strike="noStrike" spc="-1">
              <a:latin typeface="Arial"/>
            </a:endParaRPr>
          </a:p>
        </p:txBody>
      </p:sp>
      <p:pic>
        <p:nvPicPr>
          <p:cNvPr id="143" name="Imagen 2"/>
          <p:cNvPicPr/>
          <p:nvPr/>
        </p:nvPicPr>
        <p:blipFill>
          <a:blip r:embed="rId2"/>
          <a:stretch/>
        </p:blipFill>
        <p:spPr>
          <a:xfrm>
            <a:off x="551160" y="2143080"/>
            <a:ext cx="5162760" cy="3815640"/>
          </a:xfrm>
          <a:prstGeom prst="rect">
            <a:avLst/>
          </a:prstGeom>
          <a:ln>
            <a:noFill/>
          </a:ln>
        </p:spPr>
      </p:pic>
      <p:pic>
        <p:nvPicPr>
          <p:cNvPr id="144" name="Imagen 5"/>
          <p:cNvPicPr/>
          <p:nvPr/>
        </p:nvPicPr>
        <p:blipFill>
          <a:blip r:embed="rId3"/>
          <a:stretch/>
        </p:blipFill>
        <p:spPr>
          <a:xfrm>
            <a:off x="6185160" y="2143080"/>
            <a:ext cx="4953240" cy="3815640"/>
          </a:xfrm>
          <a:prstGeom prst="rect">
            <a:avLst/>
          </a:prstGeom>
          <a:ln>
            <a:noFill/>
          </a:ln>
        </p:spPr>
      </p:pic>
      <p:pic>
        <p:nvPicPr>
          <p:cNvPr id="145" name="Picture 2"/>
          <p:cNvPicPr/>
          <p:nvPr/>
        </p:nvPicPr>
        <p:blipFill>
          <a:blip r:embed="rId4"/>
          <a:stretch/>
        </p:blipFill>
        <p:spPr>
          <a:xfrm>
            <a:off x="10336320" y="546480"/>
            <a:ext cx="1455840" cy="1029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n 1"/>
          <p:cNvPicPr/>
          <p:nvPr/>
        </p:nvPicPr>
        <p:blipFill>
          <a:blip r:embed="rId2"/>
          <a:stretch/>
        </p:blipFill>
        <p:spPr>
          <a:xfrm>
            <a:off x="5375880" y="621000"/>
            <a:ext cx="6374520" cy="4076640"/>
          </a:xfrm>
          <a:prstGeom prst="rect">
            <a:avLst/>
          </a:prstGeom>
          <a:ln>
            <a:noFill/>
          </a:ln>
        </p:spPr>
      </p:pic>
      <p:sp>
        <p:nvSpPr>
          <p:cNvPr id="147" name="CustomShape 1"/>
          <p:cNvSpPr/>
          <p:nvPr/>
        </p:nvSpPr>
        <p:spPr>
          <a:xfrm>
            <a:off x="399240" y="835200"/>
            <a:ext cx="420372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O" sz="1800" b="0" strike="noStrike" spc="-1">
                <a:solidFill>
                  <a:srgbClr val="FFFFFF"/>
                </a:solidFill>
                <a:latin typeface="Arial"/>
              </a:rPr>
              <a:t>Se realizan 2 simulaciones de crédito en las bancas que están constituidas por el fondo de empleados y el banco BBVA donde primero se identifica que las tasas de interés efectiva anual son distintas y la mejor decisión que podemos optar es por la banca de la cooperativa- fondo de empleados Fonalianza teniendo en cuenta que maneja una de las tasas de interés más bajas del mercado y esta es más opcional que la otra.</a:t>
            </a:r>
            <a:endParaRPr lang="es-CO" sz="1800" b="0" strike="noStrike" spc="-1">
              <a:latin typeface="Arial"/>
            </a:endParaRPr>
          </a:p>
        </p:txBody>
      </p:sp>
      <p:pic>
        <p:nvPicPr>
          <p:cNvPr id="148" name="Picture 2"/>
          <p:cNvPicPr/>
          <p:nvPr/>
        </p:nvPicPr>
        <p:blipFill>
          <a:blip r:embed="rId3"/>
          <a:stretch/>
        </p:blipFill>
        <p:spPr>
          <a:xfrm>
            <a:off x="767160" y="4355640"/>
            <a:ext cx="3684240" cy="2302560"/>
          </a:xfrm>
          <a:prstGeom prst="rect">
            <a:avLst/>
          </a:prstGeom>
          <a:ln>
            <a:noFill/>
          </a:ln>
        </p:spPr>
      </p:pic>
      <p:pic>
        <p:nvPicPr>
          <p:cNvPr id="149" name="Picture 4"/>
          <p:cNvPicPr/>
          <p:nvPr/>
        </p:nvPicPr>
        <p:blipFill>
          <a:blip r:embed="rId4"/>
          <a:stretch/>
        </p:blipFill>
        <p:spPr>
          <a:xfrm>
            <a:off x="6631920" y="5192280"/>
            <a:ext cx="4630680" cy="1292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
          <p:cNvSpPr txBox="1"/>
          <p:nvPr/>
        </p:nvSpPr>
        <p:spPr>
          <a:xfrm>
            <a:off x="839012" y="714317"/>
            <a:ext cx="8615700" cy="4398300"/>
          </a:xfrm>
          <a:prstGeom prst="rect">
            <a:avLst/>
          </a:prstGeom>
          <a:noFill/>
          <a:ln>
            <a:noFill/>
          </a:ln>
        </p:spPr>
        <p:txBody>
          <a:bodyPr anchorCtr="0" anchor="t" bIns="91425" lIns="91425" spcFirstLastPara="1" rIns="91425" wrap="square" tIns="91425">
            <a:spAutoFit/>
          </a:bodyPr>
          <a:ls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stStyle>
          <a:p>
            <a:pPr indent="0" lvl="0" marL="0" rtl="0" algn="l">
              <a:lnSpc>
                <a:spcPct val="115000"/>
              </a:lnSpc>
              <a:spcBef>
                <a:spcPts val="1200"/>
              </a:spcBef>
              <a:spcAft>
                <a:spcPts val="0"/>
              </a:spcAft>
              <a:buNone/>
            </a:pPr>
            <a:r>
              <a:rPr b="1" lang="es-CO" sz="2100">
                <a:solidFill>
                  <a:srgbClr val="D9D9D9"/>
                </a:solidFill>
              </a:rPr>
              <a:t>Como requisitos mínimos para participar en el fondo emprender es ser Ciudadanos colombianos que no tengan constituida persona jurídica legalmente y que estén interesados en iniciar un proyecto empresarial desde la formulación de su plan de negocio.</a:t>
            </a:r>
            <a:endParaRPr b="1" sz="2100">
              <a:solidFill>
                <a:srgbClr val="D9D9D9"/>
              </a:solidFill>
            </a:endParaRPr>
          </a:p>
          <a:p>
            <a:pPr indent="0" lvl="0" marL="0" rtl="0" algn="l">
              <a:lnSpc>
                <a:spcPct val="115000"/>
              </a:lnSpc>
              <a:spcBef>
                <a:spcPts val="1200"/>
              </a:spcBef>
              <a:spcAft>
                <a:spcPts val="1200"/>
              </a:spcAft>
              <a:buNone/>
            </a:pPr>
            <a:r>
              <a:rPr b="1" lang="es-CO" sz="2100">
                <a:solidFill>
                  <a:srgbClr val="D9D9D9"/>
                </a:solidFill>
              </a:rPr>
              <a:t>En Colombia el principal fondo de capital semilla es el Fondo Emprender del SENA, quien otorga recursos a emprendedores después de pasar por un proceso de formulación del plan, evaluación y asignación de recursos y ejecución de este. Es un concurso al que finalmente llegan solo los que tienen una propuesta atractiva y con un valor diferenciador,</a:t>
            </a:r>
            <a:endParaRPr b="1" sz="2100">
              <a:solidFill>
                <a:srgbClr val="D9D9D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82400" y="399240"/>
            <a:ext cx="11036520" cy="676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O" sz="5400" b="1" strike="noStrike" spc="-1">
                <a:solidFill>
                  <a:srgbClr val="FFFFFF"/>
                </a:solidFill>
                <a:latin typeface="Arial"/>
              </a:rPr>
              <a:t>Banca tradicional</a:t>
            </a:r>
            <a:endParaRPr lang="es-CO" sz="5400" b="0" strike="noStrike" spc="-1">
              <a:latin typeface="Arial"/>
            </a:endParaRPr>
          </a:p>
          <a:p>
            <a:pPr>
              <a:lnSpc>
                <a:spcPct val="100000"/>
              </a:lnSpc>
            </a:pPr>
            <a:endParaRPr lang="es-CO" sz="5400" b="0" strike="noStrike" spc="-1">
              <a:latin typeface="Arial"/>
            </a:endParaRPr>
          </a:p>
          <a:p>
            <a:pPr>
              <a:lnSpc>
                <a:spcPct val="100000"/>
              </a:lnSpc>
            </a:pPr>
            <a:r>
              <a:rPr lang="es-CO" sz="2800" b="1" strike="noStrike" spc="-1">
                <a:solidFill>
                  <a:srgbClr val="FFFFFF"/>
                </a:solidFill>
                <a:latin typeface="Arial"/>
              </a:rPr>
              <a:t>Características de un crédito de libre inversión.</a:t>
            </a:r>
            <a:endParaRPr lang="es-CO" sz="2800" b="0" strike="noStrike" spc="-1">
              <a:latin typeface="Arial"/>
            </a:endParaRPr>
          </a:p>
          <a:p>
            <a:pPr>
              <a:lnSpc>
                <a:spcPct val="100000"/>
              </a:lnSpc>
            </a:pPr>
            <a:endParaRPr lang="es-CO" sz="2800" b="0" strike="noStrike" spc="-1">
              <a:latin typeface="Arial"/>
            </a:endParaRPr>
          </a:p>
          <a:p>
            <a:pPr>
              <a:lnSpc>
                <a:spcPct val="100000"/>
              </a:lnSpc>
            </a:pPr>
            <a:r>
              <a:rPr lang="es-CO" sz="1400" b="0" strike="noStrike" spc="-1">
                <a:solidFill>
                  <a:srgbClr val="FFFFFF"/>
                </a:solidFill>
                <a:latin typeface="Arial"/>
              </a:rPr>
              <a:t>- Están dirigidos a personas que cumplan la mayoría de edad y tengan menos de 90 años.</a:t>
            </a:r>
            <a:endParaRPr lang="es-CO" sz="1400" b="0" strike="noStrike" spc="-1">
              <a:latin typeface="Arial"/>
            </a:endParaRPr>
          </a:p>
          <a:p>
            <a:pPr>
              <a:lnSpc>
                <a:spcPct val="100000"/>
              </a:lnSpc>
            </a:pPr>
            <a:endParaRPr lang="es-CO" sz="1400" b="0" strike="noStrike" spc="-1">
              <a:latin typeface="Arial"/>
            </a:endParaRPr>
          </a:p>
          <a:p>
            <a:pPr>
              <a:lnSpc>
                <a:spcPct val="100000"/>
              </a:lnSpc>
            </a:pPr>
            <a:r>
              <a:rPr lang="es-CO" sz="1400" b="0" strike="noStrike" spc="-1">
                <a:solidFill>
                  <a:srgbClr val="FFFFFF"/>
                </a:solidFill>
                <a:latin typeface="Arial"/>
              </a:rPr>
              <a:t>- El solicitante debe tener ingresos mensuales que aseguren cubrir sus necesidades básicas y pagar las cuotas bancarias.</a:t>
            </a:r>
            <a:endParaRPr lang="es-CO" sz="1400" b="0" strike="noStrike" spc="-1">
              <a:latin typeface="Arial"/>
            </a:endParaRPr>
          </a:p>
          <a:p>
            <a:pPr>
              <a:lnSpc>
                <a:spcPct val="100000"/>
              </a:lnSpc>
            </a:pPr>
            <a:endParaRPr lang="es-CO" sz="1400" b="0" strike="noStrike" spc="-1">
              <a:latin typeface="Arial"/>
            </a:endParaRPr>
          </a:p>
          <a:p>
            <a:pPr>
              <a:lnSpc>
                <a:spcPct val="100000"/>
              </a:lnSpc>
            </a:pPr>
            <a:r>
              <a:rPr lang="es-CO" sz="1400" b="0" strike="noStrike" spc="-1">
                <a:solidFill>
                  <a:srgbClr val="FFFFFF"/>
                </a:solidFill>
                <a:latin typeface="Arial"/>
              </a:rPr>
              <a:t>- Contar un seguro de deudores, interno o externo.</a:t>
            </a:r>
            <a:endParaRPr lang="es-CO" sz="1400" b="0" strike="noStrike" spc="-1">
              <a:latin typeface="Arial"/>
            </a:endParaRPr>
          </a:p>
          <a:p>
            <a:pPr>
              <a:lnSpc>
                <a:spcPct val="100000"/>
              </a:lnSpc>
            </a:pPr>
            <a:endParaRPr lang="es-CO" sz="1400" b="0" strike="noStrike" spc="-1">
              <a:latin typeface="Arial"/>
            </a:endParaRPr>
          </a:p>
          <a:p>
            <a:pPr>
              <a:lnSpc>
                <a:spcPct val="100000"/>
              </a:lnSpc>
            </a:pPr>
            <a:r>
              <a:rPr lang="es-CO" sz="2800" b="1" strike="noStrike" spc="-1">
                <a:solidFill>
                  <a:srgbClr val="FFFFFF"/>
                </a:solidFill>
                <a:latin typeface="Arial"/>
              </a:rPr>
              <a:t>Condiciones y requisitos para acceder al préstamo.</a:t>
            </a:r>
            <a:endParaRPr lang="es-CO" sz="2800" b="0" strike="noStrike" spc="-1">
              <a:latin typeface="Arial"/>
            </a:endParaRPr>
          </a:p>
          <a:p>
            <a:pPr>
              <a:lnSpc>
                <a:spcPct val="100000"/>
              </a:lnSpc>
            </a:pPr>
            <a:endParaRPr lang="es-CO" sz="2800" b="0" strike="noStrike" spc="-1">
              <a:latin typeface="Arial"/>
            </a:endParaRPr>
          </a:p>
          <a:p>
            <a:pPr>
              <a:lnSpc>
                <a:spcPct val="100000"/>
              </a:lnSpc>
            </a:pPr>
            <a:r>
              <a:rPr lang="es-CO" sz="1400" b="0" strike="noStrike" spc="-1">
                <a:solidFill>
                  <a:srgbClr val="FFFFFF"/>
                </a:solidFill>
                <a:latin typeface="Arial"/>
              </a:rPr>
              <a:t>- Ser mayor de edad.</a:t>
            </a:r>
            <a:endParaRPr lang="es-CO" sz="1400" b="0" strike="noStrike" spc="-1">
              <a:latin typeface="Arial"/>
            </a:endParaRPr>
          </a:p>
          <a:p>
            <a:pPr>
              <a:lnSpc>
                <a:spcPct val="100000"/>
              </a:lnSpc>
            </a:pPr>
            <a:endParaRPr lang="es-CO" sz="1400" b="0" strike="noStrike" spc="-1">
              <a:latin typeface="Arial"/>
            </a:endParaRPr>
          </a:p>
          <a:p>
            <a:pPr>
              <a:lnSpc>
                <a:spcPct val="100000"/>
              </a:lnSpc>
            </a:pPr>
            <a:r>
              <a:rPr lang="es-CO" sz="1400" b="0" strike="noStrike" spc="-1">
                <a:solidFill>
                  <a:srgbClr val="FFFFFF"/>
                </a:solidFill>
                <a:latin typeface="Arial"/>
              </a:rPr>
              <a:t>- Ser empleado o independiente con ingresos superiores a 1 SMMLV.</a:t>
            </a:r>
            <a:endParaRPr lang="es-CO" sz="1400" b="0" strike="noStrike" spc="-1">
              <a:latin typeface="Arial"/>
            </a:endParaRPr>
          </a:p>
          <a:p>
            <a:pPr>
              <a:lnSpc>
                <a:spcPct val="100000"/>
              </a:lnSpc>
            </a:pPr>
            <a:endParaRPr lang="es-CO" sz="1400" b="0" strike="noStrike" spc="-1">
              <a:latin typeface="Arial"/>
            </a:endParaRPr>
          </a:p>
          <a:p>
            <a:pPr>
              <a:lnSpc>
                <a:spcPct val="100000"/>
              </a:lnSpc>
            </a:pPr>
            <a:r>
              <a:rPr lang="es-CO" sz="1400" b="0" strike="noStrike" spc="-1">
                <a:solidFill>
                  <a:srgbClr val="FFFFFF"/>
                </a:solidFill>
                <a:latin typeface="Arial"/>
              </a:rPr>
              <a:t>- No tener antecedentes negativos en las centrales de riesgo.</a:t>
            </a:r>
            <a:endParaRPr lang="es-CO" sz="1400" b="0" strike="noStrike" spc="-1">
              <a:latin typeface="Arial"/>
            </a:endParaRPr>
          </a:p>
          <a:p>
            <a:pPr>
              <a:lnSpc>
                <a:spcPct val="100000"/>
              </a:lnSpc>
            </a:pPr>
            <a:endParaRPr lang="es-CO" sz="1400" b="0" strike="noStrike" spc="-1">
              <a:latin typeface="Arial"/>
            </a:endParaRPr>
          </a:p>
          <a:p>
            <a:pPr>
              <a:lnSpc>
                <a:spcPct val="100000"/>
              </a:lnSpc>
            </a:pPr>
            <a:r>
              <a:rPr lang="es-CO" sz="1400" b="0" strike="noStrike" spc="-1">
                <a:solidFill>
                  <a:srgbClr val="FFFFFF"/>
                </a:solidFill>
                <a:latin typeface="Arial"/>
              </a:rPr>
              <a:t>- Seguro de vida deudor es obligatorio.</a:t>
            </a:r>
            <a:endParaRPr lang="es-CO" sz="1400" b="0" strike="noStrike" spc="-1">
              <a:latin typeface="Arial"/>
            </a:endParaRPr>
          </a:p>
          <a:p>
            <a:pPr>
              <a:lnSpc>
                <a:spcPct val="100000"/>
              </a:lnSpc>
            </a:pPr>
            <a:endParaRPr lang="es-CO" sz="1400" b="0" strike="noStrike" spc="-1">
              <a:latin typeface="Arial"/>
            </a:endParaRPr>
          </a:p>
          <a:p>
            <a:pPr>
              <a:lnSpc>
                <a:spcPct val="100000"/>
              </a:lnSpc>
            </a:pPr>
            <a:r>
              <a:rPr lang="es-CO" sz="1400" b="0" strike="noStrike" spc="-1">
                <a:solidFill>
                  <a:srgbClr val="FFFFFF"/>
                </a:solidFill>
                <a:latin typeface="Arial"/>
              </a:rPr>
              <a:t>- Plazo de tasa fija entre 48 y 60 meses.</a:t>
            </a:r>
            <a:endParaRPr lang="es-CO" sz="1400" b="0" strike="noStrike" spc="-1">
              <a:latin typeface="Arial"/>
            </a:endParaRPr>
          </a:p>
          <a:p>
            <a:pPr>
              <a:lnSpc>
                <a:spcPct val="100000"/>
              </a:lnSpc>
            </a:pPr>
            <a:endParaRPr lang="es-CO" sz="1400" b="0" strike="noStrike" spc="-1">
              <a:latin typeface="Arial"/>
            </a:endParaRPr>
          </a:p>
          <a:p>
            <a:pPr>
              <a:lnSpc>
                <a:spcPct val="100000"/>
              </a:lnSpc>
            </a:pPr>
            <a:endParaRPr lang="es-CO" sz="1400" b="0" strike="noStrike" spc="-1">
              <a:latin typeface="Arial"/>
            </a:endParaRPr>
          </a:p>
          <a:p>
            <a:pPr>
              <a:lnSpc>
                <a:spcPct val="100000"/>
              </a:lnSpc>
            </a:pPr>
            <a:endParaRPr lang="es-CO" sz="1400" b="0" strike="noStrike" spc="-1">
              <a:latin typeface="Arial"/>
            </a:endParaRPr>
          </a:p>
        </p:txBody>
      </p:sp>
      <p:pic>
        <p:nvPicPr>
          <p:cNvPr id="120" name="Picture 2"/>
          <p:cNvPicPr/>
          <p:nvPr/>
        </p:nvPicPr>
        <p:blipFill>
          <a:blip r:embed="rId2"/>
          <a:stretch/>
        </p:blipFill>
        <p:spPr>
          <a:xfrm>
            <a:off x="7379640" y="4279680"/>
            <a:ext cx="4043160" cy="2274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613080" y="753120"/>
            <a:ext cx="4302720" cy="112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O" sz="3200" b="1" strike="noStrike" spc="-1">
                <a:solidFill>
                  <a:srgbClr val="FFFFFF"/>
                </a:solidFill>
                <a:latin typeface="Arial"/>
              </a:rPr>
              <a:t>Simulador de crédito</a:t>
            </a:r>
            <a:endParaRPr lang="es-CO" sz="3200" b="0" strike="noStrike" spc="-1">
              <a:latin typeface="Arial"/>
            </a:endParaRPr>
          </a:p>
          <a:p>
            <a:pPr>
              <a:lnSpc>
                <a:spcPct val="100000"/>
              </a:lnSpc>
            </a:pPr>
            <a:r>
              <a:t/>
            </a:r>
            <a:br/>
            <a:endParaRPr lang="es-CO" sz="3200" b="0" strike="noStrike" spc="-1">
              <a:latin typeface="Arial"/>
            </a:endParaRPr>
          </a:p>
        </p:txBody>
      </p:sp>
      <p:sp>
        <p:nvSpPr>
          <p:cNvPr id="122" name="CustomShape 2"/>
          <p:cNvSpPr/>
          <p:nvPr/>
        </p:nvSpPr>
        <p:spPr>
          <a:xfrm>
            <a:off x="6791040" y="753120"/>
            <a:ext cx="425952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O" sz="3200" b="1" strike="noStrike" spc="-1">
                <a:solidFill>
                  <a:srgbClr val="FFFFFF"/>
                </a:solidFill>
                <a:latin typeface="Arial"/>
              </a:rPr>
              <a:t>Simulador de pagos</a:t>
            </a:r>
            <a:endParaRPr lang="es-CO" sz="3200" b="0" strike="noStrike" spc="-1">
              <a:latin typeface="Arial"/>
            </a:endParaRPr>
          </a:p>
        </p:txBody>
      </p:sp>
      <p:pic>
        <p:nvPicPr>
          <p:cNvPr id="123" name="Picture 2"/>
          <p:cNvPicPr/>
          <p:nvPr/>
        </p:nvPicPr>
        <p:blipFill>
          <a:blip r:embed="rId2"/>
          <a:stretch/>
        </p:blipFill>
        <p:spPr>
          <a:xfrm>
            <a:off x="753120" y="1449720"/>
            <a:ext cx="4474800" cy="2648520"/>
          </a:xfrm>
          <a:prstGeom prst="rect">
            <a:avLst/>
          </a:prstGeom>
          <a:ln>
            <a:noFill/>
          </a:ln>
        </p:spPr>
      </p:pic>
      <p:pic>
        <p:nvPicPr>
          <p:cNvPr id="124" name="Picture 4"/>
          <p:cNvPicPr/>
          <p:nvPr/>
        </p:nvPicPr>
        <p:blipFill>
          <a:blip r:embed="rId3"/>
          <a:stretch/>
        </p:blipFill>
        <p:spPr>
          <a:xfrm>
            <a:off x="6519240" y="1449720"/>
            <a:ext cx="4803120" cy="2648520"/>
          </a:xfrm>
          <a:prstGeom prst="rect">
            <a:avLst/>
          </a:prstGeom>
          <a:ln>
            <a:noFill/>
          </a:ln>
        </p:spPr>
      </p:pic>
      <p:sp>
        <p:nvSpPr>
          <p:cNvPr id="125" name="CustomShape 3"/>
          <p:cNvSpPr/>
          <p:nvPr/>
        </p:nvSpPr>
        <p:spPr>
          <a:xfrm>
            <a:off x="992520" y="4795200"/>
            <a:ext cx="1005804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O" sz="1800" b="0" strike="noStrike" spc="-1">
                <a:solidFill>
                  <a:srgbClr val="FFFFFF"/>
                </a:solidFill>
                <a:latin typeface="Trebuchet MS"/>
              </a:rPr>
              <a:t>Esta también es una buena opción para ECOTIENDA MONTEVERDE, ya que se encuentra en su etapa inicial y el crédito de libre inversión le permite cubrir cualquier fin deseado sin limitaciones, las cuotas de pagos mensuales son accesibles y se puede cubrir con su misma operación sin tener que utilizar todo el presupuesto mensual, teniendo en cuenta procurar pagar en menos tiempo de lo presupuestado para sin que afecte las demás obligaciones.</a:t>
            </a:r>
            <a:endParaRPr lang="es-CO" sz="1800" b="0" strike="noStrike" spc="-1">
              <a:latin typeface="Arial"/>
            </a:endParaRPr>
          </a:p>
          <a:p>
            <a:pPr>
              <a:lnSpc>
                <a:spcPct val="100000"/>
              </a:lnSpc>
            </a:pPr>
            <a:r>
              <a:t/>
            </a:r>
            <a:br/>
            <a:endParaRPr lang="es-CO"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
          <p:cNvSpPr/>
          <p:nvPr/>
        </p:nvSpPr>
        <p:spPr>
          <a:xfrm>
            <a:off x="2485080" y="763920"/>
            <a:ext cx="6852300" cy="9132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None/>
            </a:pPr>
            <a:r>
              <a:rPr b="1" i="0" lang="es-CO" sz="5400" u="none" cap="none" strike="noStrike">
                <a:solidFill>
                  <a:srgbClr val="FFFFFF"/>
                </a:solidFill>
                <a:latin typeface="Arial"/>
                <a:ea typeface="Arial"/>
                <a:cs typeface="Arial"/>
                <a:sym typeface="Arial"/>
              </a:rPr>
              <a:t>Recursos Fomento</a:t>
            </a:r>
            <a:endParaRPr b="0" i="0" sz="5400" u="none" cap="none" strike="noStrike">
              <a:solidFill>
                <a:schemeClr val="dk1"/>
              </a:solidFill>
              <a:latin typeface="Arial"/>
              <a:ea typeface="Arial"/>
              <a:cs typeface="Arial"/>
              <a:sym typeface="Arial"/>
            </a:endParaRPr>
          </a:p>
        </p:txBody>
      </p:sp>
      <p:sp>
        <p:nvSpPr>
          <p:cNvPr id="153" name="Google Shape;153;p1"/>
          <p:cNvSpPr/>
          <p:nvPr/>
        </p:nvSpPr>
        <p:spPr>
          <a:xfrm>
            <a:off x="639304" y="2212792"/>
            <a:ext cx="10068900" cy="3497400"/>
          </a:xfrm>
          <a:prstGeom prst="rect">
            <a:avLst/>
          </a:prstGeom>
          <a:noFill/>
          <a:ln>
            <a:noFill/>
          </a:ln>
        </p:spPr>
        <p:txBody>
          <a:bodyPr anchorCtr="0" anchor="t" bIns="45000" lIns="90000" spcFirstLastPara="1" rIns="90000" wrap="square" tIns="45000">
            <a:noAutofit/>
          </a:bodyPr>
          <a:lstStyle/>
          <a:p>
            <a:pPr indent="0" lvl="0" marL="0" marR="0" rtl="0" algn="just">
              <a:lnSpc>
                <a:spcPct val="100000"/>
              </a:lnSpc>
              <a:spcBef>
                <a:spcPts val="0"/>
              </a:spcBef>
              <a:spcAft>
                <a:spcPts val="0"/>
              </a:spcAft>
              <a:buNone/>
            </a:pPr>
            <a:r>
              <a:rPr b="0" i="0" lang="es-CO" sz="1600" u="none" cap="none" strike="noStrike">
                <a:solidFill>
                  <a:srgbClr val="FFFFFF"/>
                </a:solidFill>
                <a:latin typeface="Arial"/>
                <a:ea typeface="Arial"/>
                <a:cs typeface="Arial"/>
                <a:sym typeface="Arial"/>
              </a:rPr>
              <a:t>Los recursos de fomentos son líneas especiales de crédito que buscan fomentar el desarrollo de sectores especiales de la economía a través de los bancos de segundo piso; es decir, instituciones financieras que no tratan directamente con los usuarios de los créditos, sino que hacen las colocaciones de los mismos a través de otros intermediarios económicos como el Banco Agrario de Colombia, con quien queda la obligación del crédito desembolsado, esto permite financiación para las empresas en inversión, capital de trabajo, consolidación de pasivos y capitalización, entre otros.</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0" lang="es-CO" sz="1600" u="none" cap="none" strike="noStrike">
                <a:solidFill>
                  <a:srgbClr val="FFFFFF"/>
                </a:solidFill>
                <a:latin typeface="Arial"/>
                <a:ea typeface="Arial"/>
                <a:cs typeface="Arial"/>
                <a:sym typeface="Arial"/>
              </a:rPr>
              <a:t>Teniendo en cuenta que ECOTIENDA MONTEVERDE es un emprendimiento nuevo, la alternativa más adecuada para impulsar este emprendimiento es el </a:t>
            </a:r>
            <a:r>
              <a:rPr b="1" i="0" lang="es-CO" sz="1600" u="none" cap="none" strike="noStrike">
                <a:solidFill>
                  <a:srgbClr val="FFFFFF"/>
                </a:solidFill>
                <a:latin typeface="Arial"/>
                <a:ea typeface="Arial"/>
                <a:cs typeface="Arial"/>
                <a:sym typeface="Arial"/>
              </a:rPr>
              <a:t>FONDO EMPRENDER</a:t>
            </a:r>
            <a:r>
              <a:rPr b="0" i="0" lang="es-CO" sz="1600" u="none" cap="none" strike="noStrike">
                <a:solidFill>
                  <a:srgbClr val="FFFFFF"/>
                </a:solidFill>
                <a:latin typeface="Arial"/>
                <a:ea typeface="Arial"/>
                <a:cs typeface="Arial"/>
                <a:sym typeface="Arial"/>
              </a:rPr>
              <a:t>, el cual es un fondo de capital semilla creado por el Gobierno Nacional en donde se dictan normas para apoyar el empleo y ampliar la protección social, por medio de convocatorias, de esta forma apoya los procesos de formación y brindan acompañamiento para crear empresa y opciones de trabajo estable, algo sumamente importante a considerar es que brindan asesorías, herramientas metodológicas para lograr los propósitos del emprendimiento, adicional brindan recursos para el crecimiento y la estabilidad de la empresa.</a:t>
            </a:r>
            <a:endParaRPr b="0" i="0" sz="1600" u="none" cap="none" strike="noStrike">
              <a:solidFill>
                <a:schemeClr val="dk1"/>
              </a:solidFill>
              <a:latin typeface="Arial"/>
              <a:ea typeface="Arial"/>
              <a:cs typeface="Arial"/>
              <a:sym typeface="Arial"/>
            </a:endParaRPr>
          </a:p>
        </p:txBody>
      </p:sp>
      <p:pic>
        <p:nvPicPr>
          <p:cNvPr id="154" name="Google Shape;154;p1"/>
          <p:cNvPicPr preferRelativeResize="0"/>
          <p:nvPr/>
        </p:nvPicPr>
        <p:blipFill rotWithShape="1">
          <a:blip r:embed="rId2">
            <a:alphaModFix/>
          </a:blip>
          <a:srcRect b="0" l="0" r="0" t="0"/>
          <a:stretch/>
        </p:blipFill>
        <p:spPr>
          <a:xfrm>
            <a:off x="312120" y="87120"/>
            <a:ext cx="1599480" cy="1599480"/>
          </a:xfrm>
          <a:prstGeom prst="rect">
            <a:avLst/>
          </a:prstGeom>
          <a:noFill/>
          <a:ln>
            <a:noFill/>
          </a:ln>
        </p:spPr>
      </p:pic>
      <p:pic>
        <p:nvPicPr>
          <p:cNvPr id="155" name="Google Shape;155;p1"/>
          <p:cNvPicPr preferRelativeResize="0"/>
          <p:nvPr/>
        </p:nvPicPr>
        <p:blipFill rotWithShape="1">
          <a:blip r:embed="rId3">
            <a:alphaModFix/>
          </a:blip>
          <a:srcRect b="0" l="0" r="0" t="0"/>
          <a:stretch/>
        </p:blipFill>
        <p:spPr>
          <a:xfrm>
            <a:off x="9825480" y="87120"/>
            <a:ext cx="1943639" cy="1698120"/>
          </a:xfrm>
          <a:prstGeom prst="rect">
            <a:avLst/>
          </a:prstGeom>
          <a:noFill/>
          <a:ln>
            <a:noFill/>
          </a:ln>
        </p:spPr>
      </p:pic>
      <p:pic>
        <p:nvPicPr>
          <p:cNvPr id="156" name="Google Shape;156;p1"/>
          <p:cNvPicPr preferRelativeResize="0"/>
          <p:nvPr/>
        </p:nvPicPr>
        <p:blipFill rotWithShape="1">
          <a:blip r:embed="rId4">
            <a:alphaModFix/>
          </a:blip>
          <a:srcRect b="0" l="0" r="0" t="0"/>
          <a:stretch/>
        </p:blipFill>
        <p:spPr>
          <a:xfrm>
            <a:off x="9825480" y="5313240"/>
            <a:ext cx="1743120" cy="13726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
          <p:cNvSpPr txBox="1"/>
          <p:nvPr>
            <p:ph type="title"/>
          </p:nvPr>
        </p:nvSpPr>
        <p:spPr>
          <a:xfrm>
            <a:off x="609480" y="236603"/>
            <a:ext cx="10972500" cy="1218900"/>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4400"/>
              <a:buFont typeface="Arial"/>
              <a:buNone/>
            </a:pPr>
            <a:r>
              <a:rPr b="1" lang="es-CO">
                <a:solidFill>
                  <a:schemeClr val="lt1"/>
                </a:solidFill>
                <a:latin typeface="Arial"/>
                <a:ea typeface="Arial"/>
                <a:cs typeface="Arial"/>
                <a:sym typeface="Arial"/>
              </a:rPr>
              <a:t>Requisitos para acceder a fondo Emprender</a:t>
            </a:r>
            <a:endParaRPr b="1">
              <a:solidFill>
                <a:schemeClr val="lt1"/>
              </a:solidFill>
              <a:latin typeface="Arial"/>
              <a:ea typeface="Arial"/>
              <a:cs typeface="Arial"/>
              <a:sym typeface="Arial"/>
            </a:endParaRPr>
          </a:p>
        </p:txBody>
      </p:sp>
      <p:sp>
        <p:nvSpPr>
          <p:cNvPr id="167" name="Google Shape;167;p3"/>
          <p:cNvSpPr txBox="1"/>
          <p:nvPr>
            <p:ph type="subTitle"/>
          </p:nvPr>
        </p:nvSpPr>
        <p:spPr>
          <a:xfrm>
            <a:off x="609750" y="2119549"/>
            <a:ext cx="10972500" cy="3694200"/>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lt1"/>
              </a:buClr>
              <a:buSzPts val="1600"/>
              <a:buFont typeface="Arial"/>
              <a:buNone/>
            </a:pPr>
            <a:r>
              <a:rPr b="0" i="0" lang="es-CO" sz="2200" u="none" cap="none" strike="noStrike">
                <a:solidFill>
                  <a:schemeClr val="lt1"/>
                </a:solidFill>
                <a:latin typeface="Arial"/>
                <a:ea typeface="Arial"/>
                <a:cs typeface="Arial"/>
                <a:sym typeface="Arial"/>
              </a:rPr>
              <a:t>​</a:t>
            </a:r>
            <a:r>
              <a:rPr b="1" i="0" lang="es-CO" sz="2200" u="none" cap="none" strike="noStrike">
                <a:solidFill>
                  <a:schemeClr val="lt1"/>
                </a:solidFill>
                <a:latin typeface="Arial"/>
                <a:ea typeface="Arial"/>
                <a:cs typeface="Arial"/>
                <a:sym typeface="Arial"/>
              </a:rPr>
              <a:t>Documentos: </a:t>
            </a:r>
            <a:r>
              <a:rPr b="0" i="0" lang="es-CO" sz="2200" u="none" cap="none" strike="noStrike">
                <a:solidFill>
                  <a:schemeClr val="lt1"/>
                </a:solidFill>
                <a:latin typeface="Arial"/>
                <a:ea typeface="Arial"/>
                <a:cs typeface="Arial"/>
                <a:sym typeface="Arial"/>
              </a:rPr>
              <a:t>​Carta firmada por el representante legal de la entidad con documentos que soporten la representación y existencia legal, dirigida a Carlos Arturo Gamba Castillo Coordinador Nacional de Emprendimiento con los siguientes datos: Nombre de la Entidad, Nombre completo líder Actual, No. Documento de Identidad, Cargo, Ciudad, Email, Dirección y Teléfono (donde funciona la Unidad de Emprendimiento).</a:t>
            </a:r>
            <a:endParaRPr b="0" i="0" sz="22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600"/>
              <a:buFont typeface="Arial"/>
              <a:buNone/>
            </a:pPr>
            <a:r>
              <a:t/>
            </a:r>
            <a:endParaRPr sz="2200">
              <a:solidFill>
                <a:schemeClr val="lt1"/>
              </a:solidFill>
            </a:endParaRPr>
          </a:p>
          <a:p>
            <a:pPr indent="0" lvl="0" marL="0" marR="0" rtl="0" algn="l">
              <a:lnSpc>
                <a:spcPct val="90000"/>
              </a:lnSpc>
              <a:spcBef>
                <a:spcPts val="0"/>
              </a:spcBef>
              <a:spcAft>
                <a:spcPts val="0"/>
              </a:spcAft>
              <a:buClr>
                <a:schemeClr val="lt1"/>
              </a:buClr>
              <a:buSzPts val="1600"/>
              <a:buFont typeface="Arial"/>
              <a:buNone/>
            </a:pPr>
            <a:r>
              <a:rPr b="0" i="0" lang="es-CO" sz="2200" u="none" cap="none" strike="noStrike">
                <a:solidFill>
                  <a:schemeClr val="lt1"/>
                </a:solidFill>
                <a:latin typeface="Arial"/>
                <a:ea typeface="Arial"/>
                <a:cs typeface="Arial"/>
                <a:sym typeface="Arial"/>
              </a:rPr>
              <a:t>Modelo Certificado de compromiso Unidades de Emprendimiento Externas Fondo Emprender suscrito por Representante Legal de la institución  con documentos soporte, siempre y cuando la última actualización se haya realizado en un término superior a seis (6) meses.</a:t>
            </a:r>
            <a:endParaRPr b="0" i="0" sz="22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600"/>
              <a:buFont typeface="Arial"/>
              <a:buNone/>
            </a:pPr>
            <a:r>
              <a:rPr b="0" i="0" lang="es-CO" sz="2200" u="none" cap="none" strike="noStrike">
                <a:solidFill>
                  <a:schemeClr val="lt1"/>
                </a:solidFill>
                <a:latin typeface="Arial"/>
                <a:ea typeface="Arial"/>
                <a:cs typeface="Arial"/>
                <a:sym typeface="Arial"/>
              </a:rPr>
              <a:t>Fotocopia de cédula persona asignada como líder de la unidad de emprendimiento​.</a:t>
            </a:r>
            <a:endParaRPr b="0" i="0" sz="22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400"/>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2721600" y="656280"/>
            <a:ext cx="626076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O" sz="5400" b="1" strike="noStrike" spc="-1">
                <a:solidFill>
                  <a:srgbClr val="FFFFFF"/>
                </a:solidFill>
                <a:latin typeface="Arial"/>
              </a:rPr>
              <a:t>Leasing financiero</a:t>
            </a:r>
            <a:endParaRPr lang="es-CO" sz="5400" b="0" strike="noStrike" spc="-1">
              <a:latin typeface="Arial"/>
            </a:endParaRPr>
          </a:p>
        </p:txBody>
      </p:sp>
      <p:sp>
        <p:nvSpPr>
          <p:cNvPr id="132" name="CustomShape 2"/>
          <p:cNvSpPr/>
          <p:nvPr/>
        </p:nvSpPr>
        <p:spPr>
          <a:xfrm>
            <a:off x="769320" y="1579680"/>
            <a:ext cx="10165680" cy="481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O" sz="1800" b="0" strike="noStrike" spc="-1">
                <a:solidFill>
                  <a:srgbClr val="FFFFFF"/>
                </a:solidFill>
                <a:latin typeface="Arial"/>
              </a:rPr>
              <a:t>El leasing financiero es una operación de financiamiento, mediante la cual una institución financiera adquiere un bien, que previamente ha seleccionado quien solicita la realización de la operación y que el banco entrega a esta persona, bien sea natural o jurídica, para que lo use a cambio de un canon con opción de transferencia (posibilidad de adquisición) de este activo al final del pago, aunque al final esta persona puede optar por no comprarlo y este bien seguirá siendo de la institución financiera.</a:t>
            </a:r>
            <a:endParaRPr lang="es-CO" sz="1800" b="0" strike="noStrike" spc="-1">
              <a:latin typeface="Arial"/>
            </a:endParaRPr>
          </a:p>
          <a:p>
            <a:pPr algn="just">
              <a:lnSpc>
                <a:spcPct val="100000"/>
              </a:lnSpc>
            </a:pPr>
            <a:endParaRPr lang="es-CO" sz="1800" b="0" strike="noStrike" spc="-1">
              <a:latin typeface="Arial"/>
            </a:endParaRPr>
          </a:p>
          <a:p>
            <a:pPr algn="just">
              <a:lnSpc>
                <a:spcPct val="100000"/>
              </a:lnSpc>
            </a:pPr>
            <a:r>
              <a:rPr lang="es-CO" sz="2000" b="1" strike="noStrike" spc="-1">
                <a:solidFill>
                  <a:srgbClr val="FFFFFF"/>
                </a:solidFill>
                <a:latin typeface="Arial"/>
              </a:rPr>
              <a:t>Un leasing financiero en aplicación a Monteverde puede identificarse de estas maneras:</a:t>
            </a:r>
            <a:endParaRPr lang="es-CO" sz="2000" b="0" strike="noStrike" spc="-1">
              <a:latin typeface="Arial"/>
            </a:endParaRPr>
          </a:p>
          <a:p>
            <a:pPr algn="just">
              <a:lnSpc>
                <a:spcPct val="100000"/>
              </a:lnSpc>
            </a:pPr>
            <a:r>
              <a:rPr lang="es-CO" sz="1800" b="0" strike="noStrike" spc="-1">
                <a:solidFill>
                  <a:srgbClr val="FFFFFF"/>
                </a:solidFill>
                <a:latin typeface="Arial"/>
              </a:rPr>
              <a:t> </a:t>
            </a:r>
            <a:endParaRPr lang="es-CO" sz="1800" b="0" strike="noStrike" spc="-1">
              <a:latin typeface="Arial"/>
            </a:endParaRPr>
          </a:p>
          <a:p>
            <a:pPr algn="just">
              <a:lnSpc>
                <a:spcPct val="100000"/>
              </a:lnSpc>
            </a:pPr>
            <a:r>
              <a:rPr lang="es-CO" sz="1800" b="0" strike="noStrike" spc="-1">
                <a:solidFill>
                  <a:srgbClr val="FFFFFF"/>
                </a:solidFill>
                <a:latin typeface="Arial"/>
              </a:rPr>
              <a:t>-Leasing en equipos de tecnología como: cámaras, computadores, equipos de caja y electrónicos.</a:t>
            </a:r>
            <a:endParaRPr lang="es-CO" sz="1800" b="0" strike="noStrike" spc="-1">
              <a:latin typeface="Arial"/>
            </a:endParaRPr>
          </a:p>
          <a:p>
            <a:pPr algn="just">
              <a:lnSpc>
                <a:spcPct val="100000"/>
              </a:lnSpc>
            </a:pPr>
            <a:r>
              <a:rPr lang="es-CO" sz="1800" b="0" strike="noStrike" spc="-1">
                <a:solidFill>
                  <a:srgbClr val="FFFFFF"/>
                </a:solidFill>
                <a:latin typeface="Arial"/>
              </a:rPr>
              <a:t> </a:t>
            </a:r>
            <a:endParaRPr lang="es-CO" sz="1800" b="0" strike="noStrike" spc="-1">
              <a:latin typeface="Arial"/>
            </a:endParaRPr>
          </a:p>
          <a:p>
            <a:pPr algn="just">
              <a:lnSpc>
                <a:spcPct val="100000"/>
              </a:lnSpc>
            </a:pPr>
            <a:r>
              <a:rPr lang="es-CO" sz="1800" b="0" strike="noStrike" spc="-1">
                <a:solidFill>
                  <a:srgbClr val="FFFFFF"/>
                </a:solidFill>
                <a:latin typeface="Arial"/>
              </a:rPr>
              <a:t>- Leasing en equipos del negocio como: neveras, congeladores, canastas, mesas especializadas para cortar y equipos para remuneración del negocio como materiales de construcción.</a:t>
            </a:r>
            <a:endParaRPr lang="es-CO" sz="1800" b="0" strike="noStrike" spc="-1">
              <a:latin typeface="Arial"/>
            </a:endParaRPr>
          </a:p>
          <a:p>
            <a:pPr algn="just">
              <a:lnSpc>
                <a:spcPct val="100000"/>
              </a:lnSpc>
            </a:pPr>
            <a:r>
              <a:rPr lang="es-CO" sz="1800" b="0" strike="noStrike" spc="-1">
                <a:solidFill>
                  <a:srgbClr val="FFFFFF"/>
                </a:solidFill>
                <a:latin typeface="Arial"/>
              </a:rPr>
              <a:t> </a:t>
            </a:r>
            <a:endParaRPr lang="es-CO" sz="1800" b="0" strike="noStrike" spc="-1">
              <a:latin typeface="Arial"/>
            </a:endParaRPr>
          </a:p>
          <a:p>
            <a:pPr algn="just">
              <a:lnSpc>
                <a:spcPct val="100000"/>
              </a:lnSpc>
            </a:pPr>
            <a:r>
              <a:rPr lang="es-CO" sz="1800" b="0" strike="noStrike" spc="-1">
                <a:solidFill>
                  <a:srgbClr val="FFFFFF"/>
                </a:solidFill>
                <a:latin typeface="Arial"/>
              </a:rPr>
              <a:t>- Leasing de capital en verduras y frutas para el negocio.</a:t>
            </a:r>
            <a:endParaRPr lang="es-CO" sz="1800" b="0" strike="noStrike" spc="-1">
              <a:latin typeface="Arial"/>
            </a:endParaRPr>
          </a:p>
          <a:p>
            <a:pPr>
              <a:lnSpc>
                <a:spcPct val="100000"/>
              </a:lnSpc>
            </a:pPr>
            <a:r>
              <a:rPr lang="es-CO" sz="1800" b="0" strike="noStrike" spc="-1">
                <a:solidFill>
                  <a:srgbClr val="FFFFFF"/>
                </a:solidFill>
                <a:latin typeface="Trebuchet MS"/>
              </a:rPr>
              <a:t> </a:t>
            </a:r>
            <a:endParaRPr lang="es-CO" sz="1800" b="0" strike="noStrike" spc="-1">
              <a:latin typeface="Arial"/>
            </a:endParaRPr>
          </a:p>
        </p:txBody>
      </p:sp>
      <p:pic>
        <p:nvPicPr>
          <p:cNvPr id="133" name="Picture 2"/>
          <p:cNvPicPr/>
          <p:nvPr/>
        </p:nvPicPr>
        <p:blipFill>
          <a:blip r:embed="rId2"/>
          <a:stretch/>
        </p:blipFill>
        <p:spPr>
          <a:xfrm>
            <a:off x="9690120" y="105120"/>
            <a:ext cx="2143080" cy="1473840"/>
          </a:xfrm>
          <a:prstGeom prst="rect">
            <a:avLst/>
          </a:prstGeom>
          <a:ln>
            <a:noFill/>
          </a:ln>
        </p:spPr>
      </p:pic>
      <p:pic>
        <p:nvPicPr>
          <p:cNvPr id="134" name="Picture 4"/>
          <p:cNvPicPr/>
          <p:nvPr/>
        </p:nvPicPr>
        <p:blipFill>
          <a:blip r:embed="rId3"/>
          <a:stretch/>
        </p:blipFill>
        <p:spPr>
          <a:xfrm>
            <a:off x="10219680" y="5311440"/>
            <a:ext cx="1613160" cy="1442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480" y="541301"/>
            <a:ext cx="10972440" cy="609398"/>
          </a:xfrm>
        </p:spPr>
        <p:txBody>
          <a:bodyPr/>
          <a:lstStyle/>
          <a:p>
            <a:r>
              <a:rPr lang="es-MX" b="1" dirty="0" smtClean="0">
                <a:solidFill>
                  <a:schemeClr val="bg1"/>
                </a:solidFill>
              </a:rPr>
              <a:t>Requisitos para Leasing</a:t>
            </a:r>
            <a:endParaRPr lang="en-US" b="1" dirty="0">
              <a:solidFill>
                <a:schemeClr val="bg1"/>
              </a:solidFill>
            </a:endParaRPr>
          </a:p>
        </p:txBody>
      </p:sp>
      <p:sp>
        <p:nvSpPr>
          <p:cNvPr id="3" name="Subtítulo 2"/>
          <p:cNvSpPr>
            <a:spLocks noGrp="1"/>
          </p:cNvSpPr>
          <p:nvPr>
            <p:ph type="subTitle"/>
          </p:nvPr>
        </p:nvSpPr>
        <p:spPr>
          <a:xfrm>
            <a:off x="609480" y="1281245"/>
            <a:ext cx="10972440" cy="4623830"/>
          </a:xfrm>
        </p:spPr>
        <p:txBody>
          <a:bodyPr/>
          <a:lstStyle/>
          <a:p>
            <a:r>
              <a:rPr lang="es-MX" sz="1600" dirty="0">
                <a:solidFill>
                  <a:schemeClr val="bg1"/>
                </a:solidFill>
              </a:rPr>
              <a:t>Solicitud del cliente.</a:t>
            </a:r>
          </a:p>
          <a:p>
            <a:r>
              <a:rPr lang="es-MX" sz="1600" dirty="0">
                <a:solidFill>
                  <a:schemeClr val="bg1"/>
                </a:solidFill>
              </a:rPr>
              <a:t>Carta del proveedor con la descripción del bien y precio.</a:t>
            </a:r>
          </a:p>
          <a:p>
            <a:r>
              <a:rPr lang="es-MX" sz="1600" dirty="0">
                <a:solidFill>
                  <a:schemeClr val="bg1"/>
                </a:solidFill>
              </a:rPr>
              <a:t>Orden de compra.</a:t>
            </a:r>
          </a:p>
          <a:p>
            <a:r>
              <a:rPr lang="es-MX" sz="1600" dirty="0">
                <a:solidFill>
                  <a:schemeClr val="bg1"/>
                </a:solidFill>
              </a:rPr>
              <a:t>Cotización del seguro.</a:t>
            </a:r>
          </a:p>
          <a:p>
            <a:r>
              <a:rPr lang="es-MX" sz="1600" dirty="0">
                <a:solidFill>
                  <a:schemeClr val="bg1"/>
                </a:solidFill>
              </a:rPr>
              <a:t>Últimos 3 balances firmados por contador público, acompañados de las copias de la Declaración Jurada Fiscal y los 2 últimos DICOSE.</a:t>
            </a:r>
          </a:p>
          <a:p>
            <a:r>
              <a:rPr lang="es-MX" sz="1600" dirty="0">
                <a:solidFill>
                  <a:schemeClr val="bg1"/>
                </a:solidFill>
              </a:rPr>
              <a:t>Pequeñas empresas: detalle anual de activos y pasivos e ingresos y egresos, certificados por contador público.</a:t>
            </a:r>
          </a:p>
          <a:p>
            <a:r>
              <a:rPr lang="es-MX" sz="1600" dirty="0">
                <a:solidFill>
                  <a:schemeClr val="bg1"/>
                </a:solidFill>
              </a:rPr>
              <a:t>Certificados de BPS y DGI vigentes y certificado UNICOP Departamental si se trata de una sociedad con vehículos o inmuebles.</a:t>
            </a:r>
          </a:p>
          <a:p>
            <a:r>
              <a:rPr lang="es-MX" sz="1600" dirty="0">
                <a:solidFill>
                  <a:schemeClr val="bg1"/>
                </a:solidFill>
              </a:rPr>
              <a:t>Flujo de fondos proyectado por el período del crédito y supuestos de elaboración, firmados por contador público.</a:t>
            </a:r>
          </a:p>
          <a:p>
            <a:r>
              <a:rPr lang="es-MX" sz="1600" dirty="0">
                <a:solidFill>
                  <a:schemeClr val="bg1"/>
                </a:solidFill>
              </a:rPr>
              <a:t>Estado de Responsabilidad Patrimonial de los socios o directores de la sociedad certificado por escribano público.</a:t>
            </a:r>
          </a:p>
          <a:p>
            <a:r>
              <a:rPr lang="es-MX" sz="1600" dirty="0">
                <a:solidFill>
                  <a:schemeClr val="bg1"/>
                </a:solidFill>
              </a:rPr>
              <a:t>Fotocopia de la/s Cédula/s de Identidad.</a:t>
            </a:r>
          </a:p>
          <a:p>
            <a:r>
              <a:rPr lang="es-MX" sz="1600" dirty="0">
                <a:solidFill>
                  <a:schemeClr val="bg1"/>
                </a:solidFill>
              </a:rPr>
              <a:t>Fotocopia del Contrato Social o estatutos, Libro de Actas (para las S.A.), publicaciones en el Diario Oficial autenticadas por escribano público con certificado de control de sociedad.</a:t>
            </a:r>
          </a:p>
          <a:p>
            <a:endParaRPr lang="en-US" sz="800" dirty="0"/>
          </a:p>
        </p:txBody>
      </p:sp>
    </p:spTree>
    <p:extLst>
      <p:ext uri="{BB962C8B-B14F-4D97-AF65-F5344CB8AC3E}">
        <p14:creationId xmlns:p14="http://schemas.microsoft.com/office/powerpoint/2010/main" val="732370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480" y="541301"/>
            <a:ext cx="10972440" cy="609398"/>
          </a:xfrm>
        </p:spPr>
        <p:txBody>
          <a:bodyPr/>
          <a:lstStyle/>
          <a:p>
            <a:r>
              <a:rPr lang="es-MX" b="1" dirty="0" smtClean="0">
                <a:solidFill>
                  <a:schemeClr val="bg1"/>
                </a:solidFill>
              </a:rPr>
              <a:t>Simulación en leasing</a:t>
            </a:r>
            <a:endParaRPr lang="en-US" b="1" dirty="0">
              <a:solidFill>
                <a:schemeClr val="bg1"/>
              </a:solidFill>
            </a:endParaRPr>
          </a:p>
        </p:txBody>
      </p:sp>
      <p:pic>
        <p:nvPicPr>
          <p:cNvPr id="5" name="Imagen 4"/>
          <p:cNvPicPr>
            <a:picLocks noChangeAspect="1"/>
          </p:cNvPicPr>
          <p:nvPr/>
        </p:nvPicPr>
        <p:blipFill>
          <a:blip r:embed="rId2"/>
          <a:stretch>
            <a:fillRect/>
          </a:stretch>
        </p:blipFill>
        <p:spPr>
          <a:xfrm>
            <a:off x="470933" y="1327892"/>
            <a:ext cx="10652796" cy="4754253"/>
          </a:xfrm>
          <a:prstGeom prst="rect">
            <a:avLst/>
          </a:prstGeom>
        </p:spPr>
      </p:pic>
    </p:spTree>
    <p:extLst>
      <p:ext uri="{BB962C8B-B14F-4D97-AF65-F5344CB8AC3E}">
        <p14:creationId xmlns:p14="http://schemas.microsoft.com/office/powerpoint/2010/main" val="1084056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683280" y="94680"/>
            <a:ext cx="101210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O" sz="5400" b="1" strike="noStrike" spc="-1">
                <a:solidFill>
                  <a:srgbClr val="FFFFFF"/>
                </a:solidFill>
                <a:latin typeface="Arial"/>
              </a:rPr>
              <a:t>Análisis comparativo</a:t>
            </a:r>
            <a:endParaRPr lang="es-CO" sz="5400" b="0" strike="noStrike" spc="-1">
              <a:latin typeface="Arial"/>
            </a:endParaRPr>
          </a:p>
        </p:txBody>
      </p:sp>
      <p:sp>
        <p:nvSpPr>
          <p:cNvPr id="136" name="CustomShape 2"/>
          <p:cNvSpPr/>
          <p:nvPr/>
        </p:nvSpPr>
        <p:spPr>
          <a:xfrm>
            <a:off x="777600" y="1219320"/>
            <a:ext cx="4287960" cy="258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O" sz="2400" b="1" strike="noStrike" spc="-1">
                <a:solidFill>
                  <a:srgbClr val="FFFFFF"/>
                </a:solidFill>
                <a:latin typeface="Arial"/>
              </a:rPr>
              <a:t>Banca tradicional</a:t>
            </a:r>
            <a:endParaRPr lang="es-CO" sz="2400" b="0" strike="noStrike" spc="-1">
              <a:latin typeface="Arial"/>
            </a:endParaRPr>
          </a:p>
          <a:p>
            <a:pPr algn="just">
              <a:lnSpc>
                <a:spcPct val="100000"/>
              </a:lnSpc>
            </a:pPr>
            <a:endParaRPr lang="es-CO" sz="2400" b="0" strike="noStrike" spc="-1">
              <a:latin typeface="Arial"/>
            </a:endParaRPr>
          </a:p>
          <a:p>
            <a:pPr algn="just">
              <a:lnSpc>
                <a:spcPct val="100000"/>
              </a:lnSpc>
            </a:pPr>
            <a:r>
              <a:rPr lang="es-CO" sz="1400" b="0" strike="noStrike" spc="-1">
                <a:solidFill>
                  <a:srgbClr val="FFFFFF"/>
                </a:solidFill>
                <a:latin typeface="Arial"/>
              </a:rPr>
              <a:t>En la banca tradicional podemos encontrar que los créditos de libre inversión varían según la entidad bancaria donde se soliciten. El cliente lo puede usar para lo que desee, ya sea para respaldar una oportunidad o cualquier necesidad. La libre inversión tiene factores a su favor, por ejemplo, la persona interesada no necesita explicarle al banco para que va usar el dinero (en otros créditos sí sucede).</a:t>
            </a:r>
            <a:endParaRPr lang="es-CO" sz="1400" b="0" strike="noStrike" spc="-1">
              <a:latin typeface="Arial"/>
            </a:endParaRPr>
          </a:p>
        </p:txBody>
      </p:sp>
      <p:sp>
        <p:nvSpPr>
          <p:cNvPr id="137" name="CustomShape 3"/>
          <p:cNvSpPr/>
          <p:nvPr/>
        </p:nvSpPr>
        <p:spPr>
          <a:xfrm>
            <a:off x="6863400" y="1208520"/>
            <a:ext cx="4067280" cy="343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O" sz="2400" b="1" strike="noStrike" spc="-1">
                <a:solidFill>
                  <a:srgbClr val="FFFFFF"/>
                </a:solidFill>
                <a:latin typeface="Arial"/>
              </a:rPr>
              <a:t>Recursos de fomentos</a:t>
            </a:r>
            <a:endParaRPr lang="es-CO" sz="2400" b="0" strike="noStrike" spc="-1">
              <a:latin typeface="Arial"/>
            </a:endParaRPr>
          </a:p>
          <a:p>
            <a:pPr algn="just">
              <a:lnSpc>
                <a:spcPct val="100000"/>
              </a:lnSpc>
            </a:pPr>
            <a:endParaRPr lang="es-CO" sz="2400" b="0" strike="noStrike" spc="-1">
              <a:latin typeface="Arial"/>
            </a:endParaRPr>
          </a:p>
          <a:p>
            <a:pPr algn="just">
              <a:lnSpc>
                <a:spcPct val="100000"/>
              </a:lnSpc>
            </a:pPr>
            <a:r>
              <a:rPr lang="es-CO" sz="1400" b="0" strike="noStrike" spc="-1">
                <a:solidFill>
                  <a:srgbClr val="FFFFFF"/>
                </a:solidFill>
                <a:latin typeface="Arial"/>
              </a:rPr>
              <a:t>El fomento, es una protección, auxilio o amparo que se le brinda a algo o alguien. Los recursos de fomento se caracterizan por ser líneas especiales de créditos que buscan desarrollar la economía a través de los bancos de segundo piso. Y estos tienen múltiples beneficios, tales como: tasas de interés competitivas, financiación de necesidades de corto, mediano y largo plazo, tasas de interés competitivas, entre otros.</a:t>
            </a:r>
            <a:endParaRPr lang="es-CO" sz="1400" b="0" strike="noStrike" spc="-1">
              <a:latin typeface="Arial"/>
            </a:endParaRPr>
          </a:p>
          <a:p>
            <a:pPr algn="just">
              <a:lnSpc>
                <a:spcPct val="100000"/>
              </a:lnSpc>
            </a:pPr>
            <a:r>
              <a:rPr lang="es-CO" sz="1400" b="0" strike="noStrike" spc="-1">
                <a:solidFill>
                  <a:srgbClr val="FFFFFF"/>
                </a:solidFill>
                <a:latin typeface="Arial"/>
              </a:rPr>
              <a:t>Hay que tener en cuenta que las entiendes de redescuento en nuestro país serían:</a:t>
            </a:r>
            <a:endParaRPr lang="es-CO" sz="1400" b="0" strike="noStrike" spc="-1">
              <a:latin typeface="Arial"/>
            </a:endParaRPr>
          </a:p>
          <a:p>
            <a:pPr algn="just">
              <a:lnSpc>
                <a:spcPct val="100000"/>
              </a:lnSpc>
            </a:pPr>
            <a:r>
              <a:rPr lang="es-CO" sz="1400" b="0" strike="noStrike" spc="-1">
                <a:solidFill>
                  <a:srgbClr val="FFFFFF"/>
                </a:solidFill>
                <a:latin typeface="Arial"/>
              </a:rPr>
              <a:t>Finagro, Findeter, Bancodelx y IFI.</a:t>
            </a:r>
            <a:endParaRPr lang="es-CO" sz="1400" b="0" strike="noStrike" spc="-1">
              <a:latin typeface="Arial"/>
            </a:endParaRPr>
          </a:p>
        </p:txBody>
      </p:sp>
      <p:sp>
        <p:nvSpPr>
          <p:cNvPr id="138" name="CustomShape 4"/>
          <p:cNvSpPr/>
          <p:nvPr/>
        </p:nvSpPr>
        <p:spPr>
          <a:xfrm>
            <a:off x="777600" y="4225320"/>
            <a:ext cx="7157160" cy="216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O" sz="2400" b="1" strike="noStrike" spc="-1">
                <a:solidFill>
                  <a:srgbClr val="FFFFFF"/>
                </a:solidFill>
                <a:latin typeface="Arial"/>
              </a:rPr>
              <a:t>Leasing Financiero</a:t>
            </a:r>
            <a:endParaRPr lang="es-CO" sz="2400" b="0" strike="noStrike" spc="-1">
              <a:latin typeface="Arial"/>
            </a:endParaRPr>
          </a:p>
          <a:p>
            <a:pPr algn="just">
              <a:lnSpc>
                <a:spcPct val="100000"/>
              </a:lnSpc>
            </a:pPr>
            <a:endParaRPr lang="es-CO" sz="2400" b="0" strike="noStrike" spc="-1">
              <a:latin typeface="Arial"/>
            </a:endParaRPr>
          </a:p>
          <a:p>
            <a:pPr algn="just">
              <a:lnSpc>
                <a:spcPct val="100000"/>
              </a:lnSpc>
            </a:pPr>
            <a:r>
              <a:rPr lang="es-CO" sz="1400" b="0" strike="noStrike" spc="-1">
                <a:solidFill>
                  <a:srgbClr val="FFFFFF"/>
                </a:solidFill>
                <a:latin typeface="Arial"/>
              </a:rPr>
              <a:t>Es una operación de financiamiento, mediante el cual una institución financiera adquiere un bien, que previamente ha seleccionado quién solicita la realización de la operación y que el banco entrega a la persona.</a:t>
            </a:r>
            <a:endParaRPr lang="es-CO" sz="1400" b="0" strike="noStrike" spc="-1">
              <a:latin typeface="Arial"/>
            </a:endParaRPr>
          </a:p>
          <a:p>
            <a:pPr algn="just">
              <a:lnSpc>
                <a:spcPct val="100000"/>
              </a:lnSpc>
            </a:pPr>
            <a:endParaRPr lang="es-CO" sz="1400" b="0" strike="noStrike" spc="-1">
              <a:latin typeface="Arial"/>
            </a:endParaRPr>
          </a:p>
          <a:p>
            <a:pPr algn="just">
              <a:lnSpc>
                <a:spcPct val="100000"/>
              </a:lnSpc>
            </a:pPr>
            <a:r>
              <a:rPr lang="es-CO" sz="1400" b="0" strike="noStrike" spc="-1">
                <a:solidFill>
                  <a:srgbClr val="FFFFFF"/>
                </a:solidFill>
                <a:latin typeface="Arial"/>
              </a:rPr>
              <a:t>La función en sí del Leasing, es que, al momento de finalizar la operación de leasing, este realiza la opción de adquisición Y este mecanismo es usado para financiar la adquisición de: equipos, maquinaria, vehículos, inmuebles, entre otros.</a:t>
            </a:r>
            <a:endParaRPr lang="es-CO" sz="1400" b="0" strike="noStrike" spc="-1">
              <a:latin typeface="Arial"/>
            </a:endParaRPr>
          </a:p>
        </p:txBody>
      </p:sp>
      <p:pic>
        <p:nvPicPr>
          <p:cNvPr id="139" name="Picture 2"/>
          <p:cNvPicPr/>
          <p:nvPr/>
        </p:nvPicPr>
        <p:blipFill>
          <a:blip r:embed="rId2"/>
          <a:stretch/>
        </p:blipFill>
        <p:spPr>
          <a:xfrm>
            <a:off x="8313840" y="4588200"/>
            <a:ext cx="3513240" cy="2025360"/>
          </a:xfrm>
          <a:prstGeom prst="rect">
            <a:avLst/>
          </a:prstGeom>
          <a:ln>
            <a:noFill/>
          </a:ln>
        </p:spPr>
      </p:pic>
      <p:pic>
        <p:nvPicPr>
          <p:cNvPr id="140" name="Picture 4"/>
          <p:cNvPicPr/>
          <p:nvPr/>
        </p:nvPicPr>
        <p:blipFill>
          <a:blip r:embed="rId3"/>
          <a:stretch/>
        </p:blipFill>
        <p:spPr>
          <a:xfrm>
            <a:off x="4246200" y="3690000"/>
            <a:ext cx="2396160" cy="1070280"/>
          </a:xfrm>
          <a:prstGeom prst="rect">
            <a:avLst/>
          </a:prstGeom>
          <a:ln>
            <a:noFill/>
          </a:ln>
        </p:spPr>
      </p:pic>
      <p:pic>
        <p:nvPicPr>
          <p:cNvPr id="141" name="Picture 6"/>
          <p:cNvPicPr/>
          <p:nvPr/>
        </p:nvPicPr>
        <p:blipFill>
          <a:blip r:embed="rId4"/>
          <a:stretch/>
        </p:blipFill>
        <p:spPr>
          <a:xfrm>
            <a:off x="9951480" y="140040"/>
            <a:ext cx="1958040" cy="1068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